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6" r:id="rId22"/>
    <p:sldId id="287" r:id="rId23"/>
    <p:sldId id="288" r:id="rId24"/>
    <p:sldId id="289" r:id="rId25"/>
    <p:sldId id="290" r:id="rId26"/>
    <p:sldId id="291" r:id="rId27"/>
    <p:sldId id="276" r:id="rId28"/>
    <p:sldId id="277" r:id="rId29"/>
    <p:sldId id="278" r:id="rId30"/>
    <p:sldId id="279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372000"/>
    <a:srgbClr val="CECECE"/>
    <a:srgbClr val="FDE3BA"/>
    <a:srgbClr val="DC0081"/>
    <a:srgbClr val="714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94575" autoAdjust="0"/>
  </p:normalViewPr>
  <p:slideViewPr>
    <p:cSldViewPr>
      <p:cViewPr varScale="1">
        <p:scale>
          <a:sx n="103" d="100"/>
          <a:sy n="103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18.wmf"/><Relationship Id="rId5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7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A57AA2DD-7FDF-4B97-8B57-720E6EA76C40}" type="slidenum">
              <a:rPr lang="en-US" sz="1400">
                <a:latin typeface="Times New Roman" pitchFamily="18" charset="0"/>
              </a:rPr>
              <a:pPr algn="r"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/>
            <a:fld id="{25BD180D-92A8-442D-9BDF-BBEA283A45C4}" type="slidenum">
              <a:rPr lang="en-US" sz="1400">
                <a:latin typeface="Times New Roman" pitchFamily="18" charset="0"/>
              </a:rPr>
              <a:pPr algn="r"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133350"/>
            <a:ext cx="22479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33350"/>
            <a:ext cx="65913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428750"/>
            <a:ext cx="441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428750"/>
            <a:ext cx="44196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335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1428750"/>
            <a:ext cx="4419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28750"/>
            <a:ext cx="441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562350"/>
            <a:ext cx="441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428750"/>
            <a:ext cx="4419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0"/>
            <a:ext cx="4419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80000"/>
                <a:invGamma/>
              </a:schemeClr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" name="Group 31"/>
          <p:cNvGrpSpPr>
            <a:grpSpLocks/>
          </p:cNvGrpSpPr>
          <p:nvPr/>
        </p:nvGrpSpPr>
        <p:grpSpPr bwMode="auto">
          <a:xfrm>
            <a:off x="0" y="3543300"/>
            <a:ext cx="9131300" cy="3302000"/>
            <a:chOff x="0" y="2232"/>
            <a:chExt cx="5752" cy="2080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0" y="4080"/>
              <a:ext cx="5752" cy="232"/>
            </a:xfrm>
            <a:prstGeom prst="rect">
              <a:avLst/>
            </a:prstGeom>
            <a:gradFill rotWithShape="0">
              <a:gsLst>
                <a:gs pos="0">
                  <a:srgbClr val="003E00"/>
                </a:gs>
                <a:gs pos="100000">
                  <a:srgbClr val="003E00">
                    <a:gamma/>
                    <a:shade val="69804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4032" y="2232"/>
              <a:ext cx="1658" cy="1984"/>
              <a:chOff x="4032" y="2232"/>
              <a:chExt cx="1658" cy="1984"/>
            </a:xfrm>
          </p:grpSpPr>
          <p:grpSp>
            <p:nvGrpSpPr>
              <p:cNvPr id="1032" name="Group 8"/>
              <p:cNvGrpSpPr>
                <a:grpSpLocks/>
              </p:cNvGrpSpPr>
              <p:nvPr/>
            </p:nvGrpSpPr>
            <p:grpSpPr bwMode="auto">
              <a:xfrm>
                <a:off x="4250" y="2232"/>
                <a:ext cx="1440" cy="1984"/>
                <a:chOff x="4250" y="2232"/>
                <a:chExt cx="1440" cy="1984"/>
              </a:xfrm>
            </p:grpSpPr>
            <p:sp>
              <p:nvSpPr>
                <p:cNvPr id="1027" name="Freeform 3"/>
                <p:cNvSpPr>
                  <a:spLocks/>
                </p:cNvSpPr>
                <p:nvPr/>
              </p:nvSpPr>
              <p:spPr bwMode="auto">
                <a:xfrm>
                  <a:off x="4250" y="2287"/>
                  <a:ext cx="1440" cy="1770"/>
                </a:xfrm>
                <a:custGeom>
                  <a:avLst/>
                  <a:gdLst/>
                  <a:ahLst/>
                  <a:cxnLst>
                    <a:cxn ang="0">
                      <a:pos x="901" y="33"/>
                    </a:cxn>
                    <a:cxn ang="0">
                      <a:pos x="1066" y="129"/>
                    </a:cxn>
                    <a:cxn ang="0">
                      <a:pos x="1207" y="256"/>
                    </a:cxn>
                    <a:cxn ang="0">
                      <a:pos x="1316" y="410"/>
                    </a:cxn>
                    <a:cxn ang="0">
                      <a:pos x="1394" y="581"/>
                    </a:cxn>
                    <a:cxn ang="0">
                      <a:pos x="1435" y="766"/>
                    </a:cxn>
                    <a:cxn ang="0">
                      <a:pos x="1435" y="958"/>
                    </a:cxn>
                    <a:cxn ang="0">
                      <a:pos x="1394" y="1143"/>
                    </a:cxn>
                    <a:cxn ang="0">
                      <a:pos x="1316" y="1314"/>
                    </a:cxn>
                    <a:cxn ang="0">
                      <a:pos x="1207" y="1468"/>
                    </a:cxn>
                    <a:cxn ang="0">
                      <a:pos x="1066" y="1597"/>
                    </a:cxn>
                    <a:cxn ang="0">
                      <a:pos x="901" y="1691"/>
                    </a:cxn>
                    <a:cxn ang="0">
                      <a:pos x="721" y="1749"/>
                    </a:cxn>
                    <a:cxn ang="0">
                      <a:pos x="533" y="1769"/>
                    </a:cxn>
                    <a:cxn ang="0">
                      <a:pos x="344" y="1749"/>
                    </a:cxn>
                    <a:cxn ang="0">
                      <a:pos x="165" y="1691"/>
                    </a:cxn>
                    <a:cxn ang="0">
                      <a:pos x="0" y="1597"/>
                    </a:cxn>
                    <a:cxn ang="0">
                      <a:pos x="125" y="1571"/>
                    </a:cxn>
                    <a:cxn ang="0">
                      <a:pos x="281" y="1640"/>
                    </a:cxn>
                    <a:cxn ang="0">
                      <a:pos x="446" y="1675"/>
                    </a:cxn>
                    <a:cxn ang="0">
                      <a:pos x="618" y="1675"/>
                    </a:cxn>
                    <a:cxn ang="0">
                      <a:pos x="785" y="1640"/>
                    </a:cxn>
                    <a:cxn ang="0">
                      <a:pos x="941" y="1571"/>
                    </a:cxn>
                    <a:cxn ang="0">
                      <a:pos x="1080" y="1470"/>
                    </a:cxn>
                    <a:cxn ang="0">
                      <a:pos x="1194" y="1343"/>
                    </a:cxn>
                    <a:cxn ang="0">
                      <a:pos x="1281" y="1194"/>
                    </a:cxn>
                    <a:cxn ang="0">
                      <a:pos x="1332" y="1032"/>
                    </a:cxn>
                    <a:cxn ang="0">
                      <a:pos x="1350" y="862"/>
                    </a:cxn>
                    <a:cxn ang="0">
                      <a:pos x="1332" y="691"/>
                    </a:cxn>
                    <a:cxn ang="0">
                      <a:pos x="1281" y="530"/>
                    </a:cxn>
                    <a:cxn ang="0">
                      <a:pos x="1194" y="381"/>
                    </a:cxn>
                    <a:cxn ang="0">
                      <a:pos x="1080" y="254"/>
                    </a:cxn>
                    <a:cxn ang="0">
                      <a:pos x="941" y="154"/>
                    </a:cxn>
                    <a:cxn ang="0">
                      <a:pos x="785" y="85"/>
                    </a:cxn>
                    <a:cxn ang="0">
                      <a:pos x="812" y="0"/>
                    </a:cxn>
                  </a:cxnLst>
                  <a:rect l="0" t="0" r="r" b="b"/>
                  <a:pathLst>
                    <a:path w="1440" h="1770">
                      <a:moveTo>
                        <a:pt x="812" y="0"/>
                      </a:moveTo>
                      <a:lnTo>
                        <a:pt x="901" y="33"/>
                      </a:lnTo>
                      <a:lnTo>
                        <a:pt x="986" y="78"/>
                      </a:lnTo>
                      <a:lnTo>
                        <a:pt x="1066" y="129"/>
                      </a:lnTo>
                      <a:lnTo>
                        <a:pt x="1140" y="187"/>
                      </a:lnTo>
                      <a:lnTo>
                        <a:pt x="1207" y="256"/>
                      </a:lnTo>
                      <a:lnTo>
                        <a:pt x="1265" y="330"/>
                      </a:lnTo>
                      <a:lnTo>
                        <a:pt x="1316" y="410"/>
                      </a:lnTo>
                      <a:lnTo>
                        <a:pt x="1361" y="492"/>
                      </a:lnTo>
                      <a:lnTo>
                        <a:pt x="1394" y="581"/>
                      </a:lnTo>
                      <a:lnTo>
                        <a:pt x="1419" y="673"/>
                      </a:lnTo>
                      <a:lnTo>
                        <a:pt x="1435" y="766"/>
                      </a:lnTo>
                      <a:lnTo>
                        <a:pt x="1439" y="862"/>
                      </a:lnTo>
                      <a:lnTo>
                        <a:pt x="1435" y="958"/>
                      </a:lnTo>
                      <a:lnTo>
                        <a:pt x="1419" y="1052"/>
                      </a:lnTo>
                      <a:lnTo>
                        <a:pt x="1394" y="1143"/>
                      </a:lnTo>
                      <a:lnTo>
                        <a:pt x="1361" y="1230"/>
                      </a:lnTo>
                      <a:lnTo>
                        <a:pt x="1316" y="1314"/>
                      </a:lnTo>
                      <a:lnTo>
                        <a:pt x="1265" y="1395"/>
                      </a:lnTo>
                      <a:lnTo>
                        <a:pt x="1207" y="1468"/>
                      </a:lnTo>
                      <a:lnTo>
                        <a:pt x="1140" y="1537"/>
                      </a:lnTo>
                      <a:lnTo>
                        <a:pt x="1066" y="1597"/>
                      </a:lnTo>
                      <a:lnTo>
                        <a:pt x="986" y="1646"/>
                      </a:lnTo>
                      <a:lnTo>
                        <a:pt x="901" y="1691"/>
                      </a:lnTo>
                      <a:lnTo>
                        <a:pt x="812" y="1724"/>
                      </a:lnTo>
                      <a:lnTo>
                        <a:pt x="721" y="1749"/>
                      </a:lnTo>
                      <a:lnTo>
                        <a:pt x="627" y="1765"/>
                      </a:lnTo>
                      <a:lnTo>
                        <a:pt x="533" y="1769"/>
                      </a:lnTo>
                      <a:lnTo>
                        <a:pt x="437" y="1765"/>
                      </a:lnTo>
                      <a:lnTo>
                        <a:pt x="344" y="1749"/>
                      </a:lnTo>
                      <a:lnTo>
                        <a:pt x="252" y="1724"/>
                      </a:lnTo>
                      <a:lnTo>
                        <a:pt x="165" y="1691"/>
                      </a:lnTo>
                      <a:lnTo>
                        <a:pt x="80" y="1646"/>
                      </a:lnTo>
                      <a:lnTo>
                        <a:pt x="0" y="1597"/>
                      </a:lnTo>
                      <a:lnTo>
                        <a:pt x="51" y="1524"/>
                      </a:lnTo>
                      <a:lnTo>
                        <a:pt x="125" y="1571"/>
                      </a:lnTo>
                      <a:lnTo>
                        <a:pt x="201" y="1609"/>
                      </a:lnTo>
                      <a:lnTo>
                        <a:pt x="281" y="1640"/>
                      </a:lnTo>
                      <a:lnTo>
                        <a:pt x="364" y="1662"/>
                      </a:lnTo>
                      <a:lnTo>
                        <a:pt x="446" y="1675"/>
                      </a:lnTo>
                      <a:lnTo>
                        <a:pt x="533" y="1680"/>
                      </a:lnTo>
                      <a:lnTo>
                        <a:pt x="618" y="1675"/>
                      </a:lnTo>
                      <a:lnTo>
                        <a:pt x="703" y="1662"/>
                      </a:lnTo>
                      <a:lnTo>
                        <a:pt x="785" y="1640"/>
                      </a:lnTo>
                      <a:lnTo>
                        <a:pt x="866" y="1609"/>
                      </a:lnTo>
                      <a:lnTo>
                        <a:pt x="941" y="1571"/>
                      </a:lnTo>
                      <a:lnTo>
                        <a:pt x="1013" y="1524"/>
                      </a:lnTo>
                      <a:lnTo>
                        <a:pt x="1080" y="1470"/>
                      </a:lnTo>
                      <a:lnTo>
                        <a:pt x="1140" y="1410"/>
                      </a:lnTo>
                      <a:lnTo>
                        <a:pt x="1194" y="1343"/>
                      </a:lnTo>
                      <a:lnTo>
                        <a:pt x="1240" y="1270"/>
                      </a:lnTo>
                      <a:lnTo>
                        <a:pt x="1281" y="1194"/>
                      </a:lnTo>
                      <a:lnTo>
                        <a:pt x="1312" y="1116"/>
                      </a:lnTo>
                      <a:lnTo>
                        <a:pt x="1332" y="1032"/>
                      </a:lnTo>
                      <a:lnTo>
                        <a:pt x="1345" y="947"/>
                      </a:lnTo>
                      <a:lnTo>
                        <a:pt x="1350" y="862"/>
                      </a:lnTo>
                      <a:lnTo>
                        <a:pt x="1345" y="775"/>
                      </a:lnTo>
                      <a:lnTo>
                        <a:pt x="1332" y="691"/>
                      </a:lnTo>
                      <a:lnTo>
                        <a:pt x="1312" y="608"/>
                      </a:lnTo>
                      <a:lnTo>
                        <a:pt x="1281" y="530"/>
                      </a:lnTo>
                      <a:lnTo>
                        <a:pt x="1240" y="452"/>
                      </a:lnTo>
                      <a:lnTo>
                        <a:pt x="1194" y="381"/>
                      </a:lnTo>
                      <a:lnTo>
                        <a:pt x="1140" y="314"/>
                      </a:lnTo>
                      <a:lnTo>
                        <a:pt x="1080" y="254"/>
                      </a:lnTo>
                      <a:lnTo>
                        <a:pt x="1013" y="201"/>
                      </a:lnTo>
                      <a:lnTo>
                        <a:pt x="941" y="154"/>
                      </a:lnTo>
                      <a:lnTo>
                        <a:pt x="866" y="114"/>
                      </a:lnTo>
                      <a:lnTo>
                        <a:pt x="785" y="85"/>
                      </a:lnTo>
                      <a:lnTo>
                        <a:pt x="788" y="78"/>
                      </a:lnTo>
                      <a:lnTo>
                        <a:pt x="812" y="0"/>
                      </a:lnTo>
                    </a:path>
                  </a:pathLst>
                </a:custGeom>
                <a:gradFill rotWithShape="0">
                  <a:gsLst>
                    <a:gs pos="0">
                      <a:srgbClr val="003E00"/>
                    </a:gs>
                    <a:gs pos="100000">
                      <a:srgbClr val="003E00">
                        <a:gamma/>
                        <a:shade val="6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8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4285" y="3780"/>
                  <a:ext cx="143" cy="258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5080" y="2403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5164" y="2232"/>
                  <a:ext cx="50" cy="99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4444" y="4063"/>
                  <a:ext cx="841" cy="153"/>
                </a:xfrm>
                <a:custGeom>
                  <a:avLst/>
                  <a:gdLst/>
                  <a:ahLst/>
                  <a:cxnLst>
                    <a:cxn ang="0">
                      <a:pos x="3" y="98"/>
                    </a:cxn>
                    <a:cxn ang="0">
                      <a:pos x="20" y="80"/>
                    </a:cxn>
                    <a:cxn ang="0">
                      <a:pos x="44" y="65"/>
                    </a:cxn>
                    <a:cxn ang="0">
                      <a:pos x="89" y="43"/>
                    </a:cxn>
                    <a:cxn ang="0">
                      <a:pos x="140" y="30"/>
                    </a:cxn>
                    <a:cxn ang="0">
                      <a:pos x="188" y="19"/>
                    </a:cxn>
                    <a:cxn ang="0">
                      <a:pos x="253" y="9"/>
                    </a:cxn>
                    <a:cxn ang="0">
                      <a:pos x="314" y="3"/>
                    </a:cxn>
                    <a:cxn ang="0">
                      <a:pos x="386" y="0"/>
                    </a:cxn>
                    <a:cxn ang="0">
                      <a:pos x="475" y="1"/>
                    </a:cxn>
                    <a:cxn ang="0">
                      <a:pos x="567" y="6"/>
                    </a:cxn>
                    <a:cxn ang="0">
                      <a:pos x="632" y="14"/>
                    </a:cxn>
                    <a:cxn ang="0">
                      <a:pos x="700" y="27"/>
                    </a:cxn>
                    <a:cxn ang="0">
                      <a:pos x="765" y="47"/>
                    </a:cxn>
                    <a:cxn ang="0">
                      <a:pos x="799" y="66"/>
                    </a:cxn>
                    <a:cxn ang="0">
                      <a:pos x="820" y="82"/>
                    </a:cxn>
                    <a:cxn ang="0">
                      <a:pos x="840" y="108"/>
                    </a:cxn>
                    <a:cxn ang="0">
                      <a:pos x="806" y="122"/>
                    </a:cxn>
                    <a:cxn ang="0">
                      <a:pos x="748" y="133"/>
                    </a:cxn>
                    <a:cxn ang="0">
                      <a:pos x="676" y="141"/>
                    </a:cxn>
                    <a:cxn ang="0">
                      <a:pos x="608" y="148"/>
                    </a:cxn>
                    <a:cxn ang="0">
                      <a:pos x="526" y="151"/>
                    </a:cxn>
                    <a:cxn ang="0">
                      <a:pos x="437" y="152"/>
                    </a:cxn>
                    <a:cxn ang="0">
                      <a:pos x="352" y="152"/>
                    </a:cxn>
                    <a:cxn ang="0">
                      <a:pos x="263" y="151"/>
                    </a:cxn>
                    <a:cxn ang="0">
                      <a:pos x="164" y="143"/>
                    </a:cxn>
                    <a:cxn ang="0">
                      <a:pos x="85" y="135"/>
                    </a:cxn>
                    <a:cxn ang="0">
                      <a:pos x="20" y="120"/>
                    </a:cxn>
                    <a:cxn ang="0">
                      <a:pos x="0" y="109"/>
                    </a:cxn>
                    <a:cxn ang="0">
                      <a:pos x="3" y="98"/>
                    </a:cxn>
                  </a:cxnLst>
                  <a:rect l="0" t="0" r="r" b="b"/>
                  <a:pathLst>
                    <a:path w="841" h="153">
                      <a:moveTo>
                        <a:pt x="3" y="98"/>
                      </a:moveTo>
                      <a:lnTo>
                        <a:pt x="20" y="80"/>
                      </a:lnTo>
                      <a:lnTo>
                        <a:pt x="44" y="65"/>
                      </a:lnTo>
                      <a:lnTo>
                        <a:pt x="89" y="43"/>
                      </a:lnTo>
                      <a:lnTo>
                        <a:pt x="140" y="30"/>
                      </a:lnTo>
                      <a:lnTo>
                        <a:pt x="188" y="19"/>
                      </a:lnTo>
                      <a:lnTo>
                        <a:pt x="253" y="9"/>
                      </a:lnTo>
                      <a:lnTo>
                        <a:pt x="314" y="3"/>
                      </a:lnTo>
                      <a:lnTo>
                        <a:pt x="386" y="0"/>
                      </a:lnTo>
                      <a:lnTo>
                        <a:pt x="475" y="1"/>
                      </a:lnTo>
                      <a:lnTo>
                        <a:pt x="567" y="6"/>
                      </a:lnTo>
                      <a:lnTo>
                        <a:pt x="632" y="14"/>
                      </a:lnTo>
                      <a:lnTo>
                        <a:pt x="700" y="27"/>
                      </a:lnTo>
                      <a:lnTo>
                        <a:pt x="765" y="47"/>
                      </a:lnTo>
                      <a:lnTo>
                        <a:pt x="799" y="66"/>
                      </a:lnTo>
                      <a:lnTo>
                        <a:pt x="820" y="82"/>
                      </a:lnTo>
                      <a:lnTo>
                        <a:pt x="840" y="108"/>
                      </a:lnTo>
                      <a:lnTo>
                        <a:pt x="806" y="122"/>
                      </a:lnTo>
                      <a:lnTo>
                        <a:pt x="748" y="133"/>
                      </a:lnTo>
                      <a:lnTo>
                        <a:pt x="676" y="141"/>
                      </a:lnTo>
                      <a:lnTo>
                        <a:pt x="608" y="148"/>
                      </a:lnTo>
                      <a:lnTo>
                        <a:pt x="526" y="151"/>
                      </a:lnTo>
                      <a:lnTo>
                        <a:pt x="437" y="152"/>
                      </a:lnTo>
                      <a:lnTo>
                        <a:pt x="352" y="152"/>
                      </a:lnTo>
                      <a:lnTo>
                        <a:pt x="263" y="151"/>
                      </a:lnTo>
                      <a:lnTo>
                        <a:pt x="164" y="143"/>
                      </a:lnTo>
                      <a:lnTo>
                        <a:pt x="85" y="135"/>
                      </a:lnTo>
                      <a:lnTo>
                        <a:pt x="20" y="120"/>
                      </a:lnTo>
                      <a:lnTo>
                        <a:pt x="0" y="109"/>
                      </a:lnTo>
                      <a:lnTo>
                        <a:pt x="3" y="98"/>
                      </a:lnTo>
                    </a:path>
                  </a:pathLst>
                </a:custGeom>
                <a:gradFill rotWithShape="0">
                  <a:gsLst>
                    <a:gs pos="0">
                      <a:srgbClr val="003E00"/>
                    </a:gs>
                    <a:gs pos="100000">
                      <a:srgbClr val="003E00">
                        <a:gamma/>
                        <a:shade val="9804"/>
                        <a:invGamma/>
                      </a:srgbClr>
                    </a:gs>
                  </a:gsLst>
                  <a:lin ang="0" scaled="1"/>
                </a:gra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53" name="Group 29"/>
              <p:cNvGrpSpPr>
                <a:grpSpLocks/>
              </p:cNvGrpSpPr>
              <p:nvPr/>
            </p:nvGrpSpPr>
            <p:grpSpPr bwMode="auto">
              <a:xfrm>
                <a:off x="4032" y="2410"/>
                <a:ext cx="1497" cy="1494"/>
                <a:chOff x="4032" y="2410"/>
                <a:chExt cx="1497" cy="1494"/>
              </a:xfrm>
            </p:grpSpPr>
            <p:sp>
              <p:nvSpPr>
                <p:cNvPr id="1033" name="Oval 9"/>
                <p:cNvSpPr>
                  <a:spLocks noChangeArrowheads="1"/>
                </p:cNvSpPr>
                <p:nvPr/>
              </p:nvSpPr>
              <p:spPr bwMode="auto">
                <a:xfrm>
                  <a:off x="4032" y="2410"/>
                  <a:ext cx="1497" cy="149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03E00"/>
                    </a:gs>
                    <a:gs pos="100000">
                      <a:srgbClr val="003E00">
                        <a:gamma/>
                        <a:shade val="40000"/>
                        <a:invGamma/>
                      </a:srgbClr>
                    </a:gs>
                  </a:gsLst>
                  <a:lin ang="0" scaled="1"/>
                </a:gra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52" name="Group 28"/>
                <p:cNvGrpSpPr>
                  <a:grpSpLocks/>
                </p:cNvGrpSpPr>
                <p:nvPr/>
              </p:nvGrpSpPr>
              <p:grpSpPr bwMode="auto">
                <a:xfrm>
                  <a:off x="4032" y="2566"/>
                  <a:ext cx="1392" cy="1109"/>
                  <a:chOff x="4032" y="2566"/>
                  <a:chExt cx="1392" cy="1109"/>
                </a:xfrm>
              </p:grpSpPr>
              <p:sp>
                <p:nvSpPr>
                  <p:cNvPr id="1034" name="Freeform 10"/>
                  <p:cNvSpPr>
                    <a:spLocks/>
                  </p:cNvSpPr>
                  <p:nvPr/>
                </p:nvSpPr>
                <p:spPr bwMode="auto">
                  <a:xfrm>
                    <a:off x="4229" y="2972"/>
                    <a:ext cx="1" cy="1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3"/>
                      </a:cxn>
                      <a:cxn ang="0">
                        <a:pos x="0" y="13"/>
                      </a:cxn>
                      <a:cxn ang="0">
                        <a:pos x="0" y="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" h="14">
                        <a:moveTo>
                          <a:pt x="0" y="0"/>
                        </a:move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5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" name="Freeform 11"/>
                  <p:cNvSpPr>
                    <a:spLocks/>
                  </p:cNvSpPr>
                  <p:nvPr/>
                </p:nvSpPr>
                <p:spPr bwMode="auto">
                  <a:xfrm>
                    <a:off x="4253" y="3003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7" y="0"/>
                      </a:cxn>
                      <a:cxn ang="0">
                        <a:pos x="7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" h="7">
                        <a:moveTo>
                          <a:pt x="0" y="0"/>
                        </a:moveTo>
                        <a:lnTo>
                          <a:pt x="7" y="0"/>
                        </a:lnTo>
                        <a:lnTo>
                          <a:pt x="7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" name="Freeform 12"/>
                  <p:cNvSpPr>
                    <a:spLocks/>
                  </p:cNvSpPr>
                  <p:nvPr/>
                </p:nvSpPr>
                <p:spPr bwMode="auto">
                  <a:xfrm>
                    <a:off x="4333" y="2962"/>
                    <a:ext cx="51" cy="48"/>
                  </a:xfrm>
                  <a:custGeom>
                    <a:avLst/>
                    <a:gdLst/>
                    <a:ahLst/>
                    <a:cxnLst>
                      <a:cxn ang="0">
                        <a:pos x="50" y="0"/>
                      </a:cxn>
                      <a:cxn ang="0">
                        <a:pos x="31" y="0"/>
                      </a:cxn>
                      <a:cxn ang="0">
                        <a:pos x="20" y="13"/>
                      </a:cxn>
                      <a:cxn ang="0">
                        <a:pos x="13" y="13"/>
                      </a:cxn>
                      <a:cxn ang="0">
                        <a:pos x="7" y="19"/>
                      </a:cxn>
                      <a:cxn ang="0">
                        <a:pos x="0" y="19"/>
                      </a:cxn>
                      <a:cxn ang="0">
                        <a:pos x="0" y="35"/>
                      </a:cxn>
                      <a:cxn ang="0">
                        <a:pos x="12" y="47"/>
                      </a:cxn>
                      <a:cxn ang="0">
                        <a:pos x="41" y="47"/>
                      </a:cxn>
                      <a:cxn ang="0">
                        <a:pos x="50" y="35"/>
                      </a:cxn>
                      <a:cxn ang="0">
                        <a:pos x="50" y="0"/>
                      </a:cxn>
                    </a:cxnLst>
                    <a:rect l="0" t="0" r="r" b="b"/>
                    <a:pathLst>
                      <a:path w="51" h="48">
                        <a:moveTo>
                          <a:pt x="50" y="0"/>
                        </a:moveTo>
                        <a:lnTo>
                          <a:pt x="31" y="0"/>
                        </a:lnTo>
                        <a:lnTo>
                          <a:pt x="20" y="13"/>
                        </a:lnTo>
                        <a:lnTo>
                          <a:pt x="13" y="13"/>
                        </a:lnTo>
                        <a:lnTo>
                          <a:pt x="7" y="19"/>
                        </a:lnTo>
                        <a:lnTo>
                          <a:pt x="0" y="19"/>
                        </a:lnTo>
                        <a:lnTo>
                          <a:pt x="0" y="35"/>
                        </a:lnTo>
                        <a:lnTo>
                          <a:pt x="12" y="47"/>
                        </a:lnTo>
                        <a:lnTo>
                          <a:pt x="41" y="47"/>
                        </a:lnTo>
                        <a:lnTo>
                          <a:pt x="50" y="35"/>
                        </a:lnTo>
                        <a:lnTo>
                          <a:pt x="50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" name="Freeform 13"/>
                  <p:cNvSpPr>
                    <a:spLocks/>
                  </p:cNvSpPr>
                  <p:nvPr/>
                </p:nvSpPr>
                <p:spPr bwMode="auto">
                  <a:xfrm>
                    <a:off x="4032" y="3000"/>
                    <a:ext cx="451" cy="587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99" y="16"/>
                      </a:cxn>
                      <a:cxn ang="0">
                        <a:pos x="64" y="47"/>
                      </a:cxn>
                      <a:cxn ang="0">
                        <a:pos x="56" y="75"/>
                      </a:cxn>
                      <a:cxn ang="0">
                        <a:pos x="30" y="95"/>
                      </a:cxn>
                      <a:cxn ang="0">
                        <a:pos x="12" y="135"/>
                      </a:cxn>
                      <a:cxn ang="0">
                        <a:pos x="12" y="159"/>
                      </a:cxn>
                      <a:cxn ang="0">
                        <a:pos x="0" y="201"/>
                      </a:cxn>
                      <a:cxn ang="0">
                        <a:pos x="16" y="219"/>
                      </a:cxn>
                      <a:cxn ang="0">
                        <a:pos x="56" y="272"/>
                      </a:cxn>
                      <a:cxn ang="0">
                        <a:pos x="68" y="265"/>
                      </a:cxn>
                      <a:cxn ang="0">
                        <a:pos x="139" y="265"/>
                      </a:cxn>
                      <a:cxn ang="0">
                        <a:pos x="172" y="278"/>
                      </a:cxn>
                      <a:cxn ang="0">
                        <a:pos x="169" y="319"/>
                      </a:cxn>
                      <a:cxn ang="0">
                        <a:pos x="193" y="374"/>
                      </a:cxn>
                      <a:cxn ang="0">
                        <a:pos x="191" y="389"/>
                      </a:cxn>
                      <a:cxn ang="0">
                        <a:pos x="201" y="406"/>
                      </a:cxn>
                      <a:cxn ang="0">
                        <a:pos x="186" y="445"/>
                      </a:cxn>
                      <a:cxn ang="0">
                        <a:pos x="204" y="494"/>
                      </a:cxn>
                      <a:cxn ang="0">
                        <a:pos x="214" y="532"/>
                      </a:cxn>
                      <a:cxn ang="0">
                        <a:pos x="226" y="556"/>
                      </a:cxn>
                      <a:cxn ang="0">
                        <a:pos x="239" y="586"/>
                      </a:cxn>
                      <a:cxn ang="0">
                        <a:pos x="263" y="582"/>
                      </a:cxn>
                      <a:cxn ang="0">
                        <a:pos x="302" y="560"/>
                      </a:cxn>
                      <a:cxn ang="0">
                        <a:pos x="320" y="533"/>
                      </a:cxn>
                      <a:cxn ang="0">
                        <a:pos x="319" y="515"/>
                      </a:cxn>
                      <a:cxn ang="0">
                        <a:pos x="342" y="500"/>
                      </a:cxn>
                      <a:cxn ang="0">
                        <a:pos x="338" y="474"/>
                      </a:cxn>
                      <a:cxn ang="0">
                        <a:pos x="373" y="432"/>
                      </a:cxn>
                      <a:cxn ang="0">
                        <a:pos x="378" y="398"/>
                      </a:cxn>
                      <a:cxn ang="0">
                        <a:pos x="369" y="386"/>
                      </a:cxn>
                      <a:cxn ang="0">
                        <a:pos x="373" y="372"/>
                      </a:cxn>
                      <a:cxn ang="0">
                        <a:pos x="365" y="360"/>
                      </a:cxn>
                      <a:cxn ang="0">
                        <a:pos x="391" y="327"/>
                      </a:cxn>
                      <a:cxn ang="0">
                        <a:pos x="391" y="310"/>
                      </a:cxn>
                      <a:cxn ang="0">
                        <a:pos x="427" y="282"/>
                      </a:cxn>
                      <a:cxn ang="0">
                        <a:pos x="450" y="207"/>
                      </a:cxn>
                      <a:cxn ang="0">
                        <a:pos x="417" y="226"/>
                      </a:cxn>
                      <a:cxn ang="0">
                        <a:pos x="388" y="218"/>
                      </a:cxn>
                      <a:cxn ang="0">
                        <a:pos x="392" y="200"/>
                      </a:cxn>
                      <a:cxn ang="0">
                        <a:pos x="363" y="180"/>
                      </a:cxn>
                      <a:cxn ang="0">
                        <a:pos x="349" y="132"/>
                      </a:cxn>
                      <a:cxn ang="0">
                        <a:pos x="321" y="93"/>
                      </a:cxn>
                      <a:cxn ang="0">
                        <a:pos x="321" y="66"/>
                      </a:cxn>
                      <a:cxn ang="0">
                        <a:pos x="306" y="65"/>
                      </a:cxn>
                      <a:cxn ang="0">
                        <a:pos x="296" y="69"/>
                      </a:cxn>
                      <a:cxn ang="0">
                        <a:pos x="254" y="54"/>
                      </a:cxn>
                      <a:cxn ang="0">
                        <a:pos x="243" y="65"/>
                      </a:cxn>
                      <a:cxn ang="0">
                        <a:pos x="234" y="78"/>
                      </a:cxn>
                      <a:cxn ang="0">
                        <a:pos x="211" y="53"/>
                      </a:cxn>
                      <a:cxn ang="0">
                        <a:pos x="189" y="47"/>
                      </a:cxn>
                      <a:cxn ang="0">
                        <a:pos x="187" y="15"/>
                      </a:cxn>
                      <a:cxn ang="0">
                        <a:pos x="155" y="20"/>
                      </a:cxn>
                      <a:cxn ang="0">
                        <a:pos x="135" y="13"/>
                      </a:cxn>
                      <a:cxn ang="0">
                        <a:pos x="107" y="0"/>
                      </a:cxn>
                    </a:cxnLst>
                    <a:rect l="0" t="0" r="r" b="b"/>
                    <a:pathLst>
                      <a:path w="451" h="587">
                        <a:moveTo>
                          <a:pt x="107" y="0"/>
                        </a:moveTo>
                        <a:lnTo>
                          <a:pt x="99" y="16"/>
                        </a:lnTo>
                        <a:lnTo>
                          <a:pt x="64" y="47"/>
                        </a:lnTo>
                        <a:lnTo>
                          <a:pt x="56" y="75"/>
                        </a:lnTo>
                        <a:lnTo>
                          <a:pt x="30" y="95"/>
                        </a:lnTo>
                        <a:lnTo>
                          <a:pt x="12" y="135"/>
                        </a:lnTo>
                        <a:lnTo>
                          <a:pt x="12" y="159"/>
                        </a:lnTo>
                        <a:lnTo>
                          <a:pt x="0" y="201"/>
                        </a:lnTo>
                        <a:lnTo>
                          <a:pt x="16" y="219"/>
                        </a:lnTo>
                        <a:lnTo>
                          <a:pt x="56" y="272"/>
                        </a:lnTo>
                        <a:lnTo>
                          <a:pt x="68" y="265"/>
                        </a:lnTo>
                        <a:lnTo>
                          <a:pt x="139" y="265"/>
                        </a:lnTo>
                        <a:lnTo>
                          <a:pt x="172" y="278"/>
                        </a:lnTo>
                        <a:lnTo>
                          <a:pt x="169" y="319"/>
                        </a:lnTo>
                        <a:lnTo>
                          <a:pt x="193" y="374"/>
                        </a:lnTo>
                        <a:lnTo>
                          <a:pt x="191" y="389"/>
                        </a:lnTo>
                        <a:lnTo>
                          <a:pt x="201" y="406"/>
                        </a:lnTo>
                        <a:lnTo>
                          <a:pt x="186" y="445"/>
                        </a:lnTo>
                        <a:lnTo>
                          <a:pt x="204" y="494"/>
                        </a:lnTo>
                        <a:lnTo>
                          <a:pt x="214" y="532"/>
                        </a:lnTo>
                        <a:lnTo>
                          <a:pt x="226" y="556"/>
                        </a:lnTo>
                        <a:lnTo>
                          <a:pt x="239" y="586"/>
                        </a:lnTo>
                        <a:lnTo>
                          <a:pt x="263" y="582"/>
                        </a:lnTo>
                        <a:lnTo>
                          <a:pt x="302" y="560"/>
                        </a:lnTo>
                        <a:lnTo>
                          <a:pt x="320" y="533"/>
                        </a:lnTo>
                        <a:lnTo>
                          <a:pt x="319" y="515"/>
                        </a:lnTo>
                        <a:lnTo>
                          <a:pt x="342" y="500"/>
                        </a:lnTo>
                        <a:lnTo>
                          <a:pt x="338" y="474"/>
                        </a:lnTo>
                        <a:lnTo>
                          <a:pt x="373" y="432"/>
                        </a:lnTo>
                        <a:lnTo>
                          <a:pt x="378" y="398"/>
                        </a:lnTo>
                        <a:lnTo>
                          <a:pt x="369" y="386"/>
                        </a:lnTo>
                        <a:lnTo>
                          <a:pt x="373" y="372"/>
                        </a:lnTo>
                        <a:lnTo>
                          <a:pt x="365" y="360"/>
                        </a:lnTo>
                        <a:lnTo>
                          <a:pt x="391" y="327"/>
                        </a:lnTo>
                        <a:lnTo>
                          <a:pt x="391" y="310"/>
                        </a:lnTo>
                        <a:lnTo>
                          <a:pt x="427" y="282"/>
                        </a:lnTo>
                        <a:lnTo>
                          <a:pt x="450" y="207"/>
                        </a:lnTo>
                        <a:lnTo>
                          <a:pt x="417" y="226"/>
                        </a:lnTo>
                        <a:lnTo>
                          <a:pt x="388" y="218"/>
                        </a:lnTo>
                        <a:lnTo>
                          <a:pt x="392" y="200"/>
                        </a:lnTo>
                        <a:lnTo>
                          <a:pt x="363" y="180"/>
                        </a:lnTo>
                        <a:lnTo>
                          <a:pt x="349" y="132"/>
                        </a:lnTo>
                        <a:lnTo>
                          <a:pt x="321" y="93"/>
                        </a:lnTo>
                        <a:lnTo>
                          <a:pt x="321" y="66"/>
                        </a:lnTo>
                        <a:lnTo>
                          <a:pt x="306" y="65"/>
                        </a:lnTo>
                        <a:lnTo>
                          <a:pt x="296" y="69"/>
                        </a:lnTo>
                        <a:lnTo>
                          <a:pt x="254" y="54"/>
                        </a:lnTo>
                        <a:lnTo>
                          <a:pt x="243" y="65"/>
                        </a:lnTo>
                        <a:lnTo>
                          <a:pt x="234" y="78"/>
                        </a:lnTo>
                        <a:lnTo>
                          <a:pt x="211" y="53"/>
                        </a:lnTo>
                        <a:lnTo>
                          <a:pt x="189" y="47"/>
                        </a:lnTo>
                        <a:lnTo>
                          <a:pt x="187" y="15"/>
                        </a:lnTo>
                        <a:lnTo>
                          <a:pt x="155" y="20"/>
                        </a:lnTo>
                        <a:lnTo>
                          <a:pt x="135" y="13"/>
                        </a:lnTo>
                        <a:lnTo>
                          <a:pt x="107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" name="Freeform 14"/>
                  <p:cNvSpPr>
                    <a:spLocks/>
                  </p:cNvSpPr>
                  <p:nvPr/>
                </p:nvSpPr>
                <p:spPr bwMode="auto">
                  <a:xfrm>
                    <a:off x="5073" y="3147"/>
                    <a:ext cx="17" cy="28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9" y="8"/>
                      </a:cxn>
                      <a:cxn ang="0">
                        <a:pos x="7" y="14"/>
                      </a:cxn>
                      <a:cxn ang="0">
                        <a:pos x="7" y="19"/>
                      </a:cxn>
                      <a:cxn ang="0">
                        <a:pos x="16" y="23"/>
                      </a:cxn>
                      <a:cxn ang="0">
                        <a:pos x="16" y="27"/>
                      </a:cxn>
                      <a:cxn ang="0">
                        <a:pos x="9" y="23"/>
                      </a:cxn>
                      <a:cxn ang="0">
                        <a:pos x="3" y="27"/>
                      </a:cxn>
                      <a:cxn ang="0">
                        <a:pos x="0" y="23"/>
                      </a:cxn>
                      <a:cxn ang="0">
                        <a:pos x="3" y="19"/>
                      </a:cxn>
                      <a:cxn ang="0">
                        <a:pos x="0" y="14"/>
                      </a:cxn>
                      <a:cxn ang="0">
                        <a:pos x="3" y="4"/>
                      </a:cxn>
                      <a:cxn ang="0">
                        <a:pos x="7" y="0"/>
                      </a:cxn>
                    </a:cxnLst>
                    <a:rect l="0" t="0" r="r" b="b"/>
                    <a:pathLst>
                      <a:path w="17" h="28">
                        <a:moveTo>
                          <a:pt x="7" y="0"/>
                        </a:moveTo>
                        <a:lnTo>
                          <a:pt x="9" y="8"/>
                        </a:lnTo>
                        <a:lnTo>
                          <a:pt x="7" y="14"/>
                        </a:lnTo>
                        <a:lnTo>
                          <a:pt x="7" y="19"/>
                        </a:lnTo>
                        <a:lnTo>
                          <a:pt x="16" y="23"/>
                        </a:lnTo>
                        <a:lnTo>
                          <a:pt x="16" y="27"/>
                        </a:lnTo>
                        <a:lnTo>
                          <a:pt x="9" y="23"/>
                        </a:lnTo>
                        <a:lnTo>
                          <a:pt x="3" y="27"/>
                        </a:lnTo>
                        <a:lnTo>
                          <a:pt x="0" y="23"/>
                        </a:lnTo>
                        <a:lnTo>
                          <a:pt x="3" y="19"/>
                        </a:lnTo>
                        <a:lnTo>
                          <a:pt x="0" y="14"/>
                        </a:lnTo>
                        <a:lnTo>
                          <a:pt x="3" y="4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" name="Freeform 15"/>
                  <p:cNvSpPr>
                    <a:spLocks/>
                  </p:cNvSpPr>
                  <p:nvPr/>
                </p:nvSpPr>
                <p:spPr bwMode="auto">
                  <a:xfrm>
                    <a:off x="4988" y="3269"/>
                    <a:ext cx="68" cy="97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24" y="48"/>
                      </a:cxn>
                      <a:cxn ang="0">
                        <a:pos x="52" y="0"/>
                      </a:cxn>
                      <a:cxn ang="0">
                        <a:pos x="67" y="28"/>
                      </a:cxn>
                      <a:cxn ang="0">
                        <a:pos x="55" y="96"/>
                      </a:cxn>
                      <a:cxn ang="0">
                        <a:pos x="5" y="80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68" h="97">
                        <a:moveTo>
                          <a:pt x="0" y="48"/>
                        </a:moveTo>
                        <a:lnTo>
                          <a:pt x="24" y="48"/>
                        </a:lnTo>
                        <a:lnTo>
                          <a:pt x="52" y="0"/>
                        </a:lnTo>
                        <a:lnTo>
                          <a:pt x="67" y="28"/>
                        </a:lnTo>
                        <a:lnTo>
                          <a:pt x="55" y="96"/>
                        </a:lnTo>
                        <a:lnTo>
                          <a:pt x="5" y="80"/>
                        </a:lnTo>
                        <a:lnTo>
                          <a:pt x="0" y="48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" name="Freeform 16"/>
                  <p:cNvSpPr>
                    <a:spLocks/>
                  </p:cNvSpPr>
                  <p:nvPr/>
                </p:nvSpPr>
                <p:spPr bwMode="auto">
                  <a:xfrm>
                    <a:off x="5123" y="3306"/>
                    <a:ext cx="117" cy="94"/>
                  </a:xfrm>
                  <a:custGeom>
                    <a:avLst/>
                    <a:gdLst/>
                    <a:ahLst/>
                    <a:cxnLst>
                      <a:cxn ang="0">
                        <a:pos x="7" y="22"/>
                      </a:cxn>
                      <a:cxn ang="0">
                        <a:pos x="0" y="0"/>
                      </a:cxn>
                      <a:cxn ang="0">
                        <a:pos x="39" y="9"/>
                      </a:cxn>
                      <a:cxn ang="0">
                        <a:pos x="95" y="32"/>
                      </a:cxn>
                      <a:cxn ang="0">
                        <a:pos x="95" y="49"/>
                      </a:cxn>
                      <a:cxn ang="0">
                        <a:pos x="116" y="93"/>
                      </a:cxn>
                      <a:cxn ang="0">
                        <a:pos x="73" y="51"/>
                      </a:cxn>
                      <a:cxn ang="0">
                        <a:pos x="44" y="54"/>
                      </a:cxn>
                      <a:cxn ang="0">
                        <a:pos x="7" y="22"/>
                      </a:cxn>
                    </a:cxnLst>
                    <a:rect l="0" t="0" r="r" b="b"/>
                    <a:pathLst>
                      <a:path w="117" h="94">
                        <a:moveTo>
                          <a:pt x="7" y="22"/>
                        </a:moveTo>
                        <a:lnTo>
                          <a:pt x="0" y="0"/>
                        </a:lnTo>
                        <a:lnTo>
                          <a:pt x="39" y="9"/>
                        </a:lnTo>
                        <a:lnTo>
                          <a:pt x="95" y="32"/>
                        </a:lnTo>
                        <a:lnTo>
                          <a:pt x="95" y="49"/>
                        </a:lnTo>
                        <a:lnTo>
                          <a:pt x="116" y="93"/>
                        </a:lnTo>
                        <a:lnTo>
                          <a:pt x="73" y="51"/>
                        </a:lnTo>
                        <a:lnTo>
                          <a:pt x="44" y="54"/>
                        </a:lnTo>
                        <a:lnTo>
                          <a:pt x="7" y="22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" name="Freeform 17"/>
                  <p:cNvSpPr>
                    <a:spLocks/>
                  </p:cNvSpPr>
                  <p:nvPr/>
                </p:nvSpPr>
                <p:spPr bwMode="auto">
                  <a:xfrm>
                    <a:off x="5345" y="3497"/>
                    <a:ext cx="79" cy="101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78" y="30"/>
                      </a:cxn>
                      <a:cxn ang="0">
                        <a:pos x="16" y="100"/>
                      </a:cxn>
                      <a:cxn ang="0">
                        <a:pos x="0" y="84"/>
                      </a:cxn>
                      <a:cxn ang="0">
                        <a:pos x="45" y="39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79" h="101">
                        <a:moveTo>
                          <a:pt x="48" y="0"/>
                        </a:moveTo>
                        <a:lnTo>
                          <a:pt x="78" y="30"/>
                        </a:lnTo>
                        <a:lnTo>
                          <a:pt x="16" y="100"/>
                        </a:lnTo>
                        <a:lnTo>
                          <a:pt x="0" y="84"/>
                        </a:lnTo>
                        <a:lnTo>
                          <a:pt x="45" y="39"/>
                        </a:lnTo>
                        <a:lnTo>
                          <a:pt x="48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" name="Freeform 18"/>
                  <p:cNvSpPr>
                    <a:spLocks/>
                  </p:cNvSpPr>
                  <p:nvPr/>
                </p:nvSpPr>
                <p:spPr bwMode="auto">
                  <a:xfrm>
                    <a:off x="4172" y="2811"/>
                    <a:ext cx="39" cy="66"/>
                  </a:xfrm>
                  <a:custGeom>
                    <a:avLst/>
                    <a:gdLst/>
                    <a:ahLst/>
                    <a:cxnLst>
                      <a:cxn ang="0">
                        <a:pos x="38" y="51"/>
                      </a:cxn>
                      <a:cxn ang="0">
                        <a:pos x="28" y="43"/>
                      </a:cxn>
                      <a:cxn ang="0">
                        <a:pos x="28" y="14"/>
                      </a:cxn>
                      <a:cxn ang="0">
                        <a:pos x="33" y="8"/>
                      </a:cxn>
                      <a:cxn ang="0">
                        <a:pos x="24" y="8"/>
                      </a:cxn>
                      <a:cxn ang="0">
                        <a:pos x="29" y="0"/>
                      </a:cxn>
                      <a:cxn ang="0">
                        <a:pos x="22" y="0"/>
                      </a:cxn>
                      <a:cxn ang="0">
                        <a:pos x="14" y="9"/>
                      </a:cxn>
                      <a:cxn ang="0">
                        <a:pos x="14" y="27"/>
                      </a:cxn>
                      <a:cxn ang="0">
                        <a:pos x="18" y="31"/>
                      </a:cxn>
                      <a:cxn ang="0">
                        <a:pos x="18" y="39"/>
                      </a:cxn>
                      <a:cxn ang="0">
                        <a:pos x="16" y="39"/>
                      </a:cxn>
                      <a:cxn ang="0">
                        <a:pos x="9" y="46"/>
                      </a:cxn>
                      <a:cxn ang="0">
                        <a:pos x="9" y="53"/>
                      </a:cxn>
                      <a:cxn ang="0">
                        <a:pos x="0" y="65"/>
                      </a:cxn>
                      <a:cxn ang="0">
                        <a:pos x="29" y="65"/>
                      </a:cxn>
                      <a:cxn ang="0">
                        <a:pos x="38" y="51"/>
                      </a:cxn>
                    </a:cxnLst>
                    <a:rect l="0" t="0" r="r" b="b"/>
                    <a:pathLst>
                      <a:path w="39" h="66">
                        <a:moveTo>
                          <a:pt x="38" y="51"/>
                        </a:moveTo>
                        <a:lnTo>
                          <a:pt x="28" y="43"/>
                        </a:lnTo>
                        <a:lnTo>
                          <a:pt x="28" y="14"/>
                        </a:lnTo>
                        <a:lnTo>
                          <a:pt x="33" y="8"/>
                        </a:lnTo>
                        <a:lnTo>
                          <a:pt x="24" y="8"/>
                        </a:lnTo>
                        <a:lnTo>
                          <a:pt x="29" y="0"/>
                        </a:lnTo>
                        <a:lnTo>
                          <a:pt x="22" y="0"/>
                        </a:lnTo>
                        <a:lnTo>
                          <a:pt x="14" y="9"/>
                        </a:lnTo>
                        <a:lnTo>
                          <a:pt x="14" y="27"/>
                        </a:lnTo>
                        <a:lnTo>
                          <a:pt x="18" y="31"/>
                        </a:lnTo>
                        <a:lnTo>
                          <a:pt x="18" y="39"/>
                        </a:lnTo>
                        <a:lnTo>
                          <a:pt x="16" y="39"/>
                        </a:lnTo>
                        <a:lnTo>
                          <a:pt x="9" y="46"/>
                        </a:lnTo>
                        <a:lnTo>
                          <a:pt x="9" y="53"/>
                        </a:lnTo>
                        <a:lnTo>
                          <a:pt x="0" y="65"/>
                        </a:lnTo>
                        <a:lnTo>
                          <a:pt x="29" y="65"/>
                        </a:lnTo>
                        <a:lnTo>
                          <a:pt x="38" y="51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" name="Freeform 19"/>
                  <p:cNvSpPr>
                    <a:spLocks/>
                  </p:cNvSpPr>
                  <p:nvPr/>
                </p:nvSpPr>
                <p:spPr bwMode="auto">
                  <a:xfrm>
                    <a:off x="4159" y="2833"/>
                    <a:ext cx="21" cy="24"/>
                  </a:xfrm>
                  <a:custGeom>
                    <a:avLst/>
                    <a:gdLst/>
                    <a:ahLst/>
                    <a:cxnLst>
                      <a:cxn ang="0">
                        <a:pos x="17" y="8"/>
                      </a:cxn>
                      <a:cxn ang="0">
                        <a:pos x="20" y="8"/>
                      </a:cxn>
                      <a:cxn ang="0">
                        <a:pos x="20" y="0"/>
                      </a:cxn>
                      <a:cxn ang="0">
                        <a:pos x="13" y="0"/>
                      </a:cxn>
                      <a:cxn ang="0">
                        <a:pos x="0" y="15"/>
                      </a:cxn>
                      <a:cxn ang="0">
                        <a:pos x="0" y="23"/>
                      </a:cxn>
                      <a:cxn ang="0">
                        <a:pos x="12" y="23"/>
                      </a:cxn>
                      <a:cxn ang="0">
                        <a:pos x="17" y="17"/>
                      </a:cxn>
                      <a:cxn ang="0">
                        <a:pos x="17" y="8"/>
                      </a:cxn>
                    </a:cxnLst>
                    <a:rect l="0" t="0" r="r" b="b"/>
                    <a:pathLst>
                      <a:path w="21" h="24">
                        <a:moveTo>
                          <a:pt x="17" y="8"/>
                        </a:moveTo>
                        <a:lnTo>
                          <a:pt x="20" y="8"/>
                        </a:lnTo>
                        <a:lnTo>
                          <a:pt x="20" y="0"/>
                        </a:lnTo>
                        <a:lnTo>
                          <a:pt x="13" y="0"/>
                        </a:lnTo>
                        <a:lnTo>
                          <a:pt x="0" y="15"/>
                        </a:lnTo>
                        <a:lnTo>
                          <a:pt x="0" y="23"/>
                        </a:lnTo>
                        <a:lnTo>
                          <a:pt x="12" y="23"/>
                        </a:lnTo>
                        <a:lnTo>
                          <a:pt x="17" y="17"/>
                        </a:lnTo>
                        <a:lnTo>
                          <a:pt x="17" y="8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" name="Freeform 20"/>
                  <p:cNvSpPr>
                    <a:spLocks/>
                  </p:cNvSpPr>
                  <p:nvPr/>
                </p:nvSpPr>
                <p:spPr bwMode="auto">
                  <a:xfrm>
                    <a:off x="4128" y="2794"/>
                    <a:ext cx="256" cy="216"/>
                  </a:xfrm>
                  <a:custGeom>
                    <a:avLst/>
                    <a:gdLst/>
                    <a:ahLst/>
                    <a:cxnLst>
                      <a:cxn ang="0">
                        <a:pos x="168" y="15"/>
                      </a:cxn>
                      <a:cxn ang="0">
                        <a:pos x="201" y="20"/>
                      </a:cxn>
                      <a:cxn ang="0">
                        <a:pos x="181" y="28"/>
                      </a:cxn>
                      <a:cxn ang="0">
                        <a:pos x="172" y="41"/>
                      </a:cxn>
                      <a:cxn ang="0">
                        <a:pos x="160" y="70"/>
                      </a:cxn>
                      <a:cxn ang="0">
                        <a:pos x="140" y="72"/>
                      </a:cxn>
                      <a:cxn ang="0">
                        <a:pos x="123" y="69"/>
                      </a:cxn>
                      <a:cxn ang="0">
                        <a:pos x="131" y="55"/>
                      </a:cxn>
                      <a:cxn ang="0">
                        <a:pos x="124" y="37"/>
                      </a:cxn>
                      <a:cxn ang="0">
                        <a:pos x="114" y="69"/>
                      </a:cxn>
                      <a:cxn ang="0">
                        <a:pos x="87" y="84"/>
                      </a:cxn>
                      <a:cxn ang="0">
                        <a:pos x="73" y="94"/>
                      </a:cxn>
                      <a:cxn ang="0">
                        <a:pos x="53" y="108"/>
                      </a:cxn>
                      <a:cxn ang="0">
                        <a:pos x="43" y="143"/>
                      </a:cxn>
                      <a:cxn ang="0">
                        <a:pos x="8" y="130"/>
                      </a:cxn>
                      <a:cxn ang="0">
                        <a:pos x="0" y="156"/>
                      </a:cxn>
                      <a:cxn ang="0">
                        <a:pos x="15" y="194"/>
                      </a:cxn>
                      <a:cxn ang="0">
                        <a:pos x="71" y="153"/>
                      </a:cxn>
                      <a:cxn ang="0">
                        <a:pos x="105" y="145"/>
                      </a:cxn>
                      <a:cxn ang="0">
                        <a:pos x="111" y="161"/>
                      </a:cxn>
                      <a:cxn ang="0">
                        <a:pos x="139" y="201"/>
                      </a:cxn>
                      <a:cxn ang="0">
                        <a:pos x="142" y="189"/>
                      </a:cxn>
                      <a:cxn ang="0">
                        <a:pos x="150" y="189"/>
                      </a:cxn>
                      <a:cxn ang="0">
                        <a:pos x="123" y="152"/>
                      </a:cxn>
                      <a:cxn ang="0">
                        <a:pos x="131" y="139"/>
                      </a:cxn>
                      <a:cxn ang="0">
                        <a:pos x="160" y="178"/>
                      </a:cxn>
                      <a:cxn ang="0">
                        <a:pos x="172" y="202"/>
                      </a:cxn>
                      <a:cxn ang="0">
                        <a:pos x="178" y="215"/>
                      </a:cxn>
                      <a:cxn ang="0">
                        <a:pos x="183" y="191"/>
                      </a:cxn>
                      <a:cxn ang="0">
                        <a:pos x="202" y="182"/>
                      </a:cxn>
                      <a:cxn ang="0">
                        <a:pos x="214" y="177"/>
                      </a:cxn>
                      <a:cxn ang="0">
                        <a:pos x="210" y="158"/>
                      </a:cxn>
                      <a:cxn ang="0">
                        <a:pos x="219" y="126"/>
                      </a:cxn>
                      <a:cxn ang="0">
                        <a:pos x="232" y="130"/>
                      </a:cxn>
                      <a:cxn ang="0">
                        <a:pos x="236" y="145"/>
                      </a:cxn>
                      <a:cxn ang="0">
                        <a:pos x="247" y="137"/>
                      </a:cxn>
                      <a:cxn ang="0">
                        <a:pos x="244" y="134"/>
                      </a:cxn>
                      <a:cxn ang="0">
                        <a:pos x="252" y="114"/>
                      </a:cxn>
                      <a:cxn ang="0">
                        <a:pos x="255" y="137"/>
                      </a:cxn>
                      <a:cxn ang="0">
                        <a:pos x="168" y="0"/>
                      </a:cxn>
                    </a:cxnLst>
                    <a:rect l="0" t="0" r="r" b="b"/>
                    <a:pathLst>
                      <a:path w="256" h="216">
                        <a:moveTo>
                          <a:pt x="168" y="0"/>
                        </a:moveTo>
                        <a:lnTo>
                          <a:pt x="168" y="15"/>
                        </a:lnTo>
                        <a:lnTo>
                          <a:pt x="173" y="20"/>
                        </a:lnTo>
                        <a:lnTo>
                          <a:pt x="201" y="20"/>
                        </a:lnTo>
                        <a:lnTo>
                          <a:pt x="201" y="28"/>
                        </a:lnTo>
                        <a:lnTo>
                          <a:pt x="181" y="28"/>
                        </a:lnTo>
                        <a:lnTo>
                          <a:pt x="181" y="52"/>
                        </a:lnTo>
                        <a:lnTo>
                          <a:pt x="172" y="41"/>
                        </a:lnTo>
                        <a:lnTo>
                          <a:pt x="172" y="56"/>
                        </a:lnTo>
                        <a:lnTo>
                          <a:pt x="160" y="70"/>
                        </a:lnTo>
                        <a:lnTo>
                          <a:pt x="152" y="62"/>
                        </a:lnTo>
                        <a:lnTo>
                          <a:pt x="140" y="72"/>
                        </a:lnTo>
                        <a:lnTo>
                          <a:pt x="138" y="69"/>
                        </a:lnTo>
                        <a:lnTo>
                          <a:pt x="123" y="69"/>
                        </a:lnTo>
                        <a:lnTo>
                          <a:pt x="131" y="59"/>
                        </a:lnTo>
                        <a:lnTo>
                          <a:pt x="131" y="55"/>
                        </a:lnTo>
                        <a:lnTo>
                          <a:pt x="124" y="48"/>
                        </a:lnTo>
                        <a:lnTo>
                          <a:pt x="124" y="37"/>
                        </a:lnTo>
                        <a:lnTo>
                          <a:pt x="114" y="48"/>
                        </a:lnTo>
                        <a:lnTo>
                          <a:pt x="114" y="69"/>
                        </a:lnTo>
                        <a:lnTo>
                          <a:pt x="102" y="69"/>
                        </a:lnTo>
                        <a:lnTo>
                          <a:pt x="87" y="84"/>
                        </a:lnTo>
                        <a:lnTo>
                          <a:pt x="81" y="84"/>
                        </a:lnTo>
                        <a:lnTo>
                          <a:pt x="73" y="94"/>
                        </a:lnTo>
                        <a:lnTo>
                          <a:pt x="43" y="94"/>
                        </a:lnTo>
                        <a:lnTo>
                          <a:pt x="53" y="108"/>
                        </a:lnTo>
                        <a:lnTo>
                          <a:pt x="53" y="130"/>
                        </a:lnTo>
                        <a:lnTo>
                          <a:pt x="43" y="143"/>
                        </a:lnTo>
                        <a:lnTo>
                          <a:pt x="31" y="130"/>
                        </a:lnTo>
                        <a:lnTo>
                          <a:pt x="8" y="130"/>
                        </a:lnTo>
                        <a:lnTo>
                          <a:pt x="8" y="146"/>
                        </a:lnTo>
                        <a:lnTo>
                          <a:pt x="0" y="156"/>
                        </a:lnTo>
                        <a:lnTo>
                          <a:pt x="0" y="177"/>
                        </a:lnTo>
                        <a:lnTo>
                          <a:pt x="15" y="194"/>
                        </a:lnTo>
                        <a:lnTo>
                          <a:pt x="37" y="194"/>
                        </a:lnTo>
                        <a:lnTo>
                          <a:pt x="71" y="153"/>
                        </a:lnTo>
                        <a:lnTo>
                          <a:pt x="101" y="153"/>
                        </a:lnTo>
                        <a:lnTo>
                          <a:pt x="105" y="145"/>
                        </a:lnTo>
                        <a:lnTo>
                          <a:pt x="112" y="153"/>
                        </a:lnTo>
                        <a:lnTo>
                          <a:pt x="111" y="161"/>
                        </a:lnTo>
                        <a:lnTo>
                          <a:pt x="139" y="189"/>
                        </a:lnTo>
                        <a:lnTo>
                          <a:pt x="139" y="201"/>
                        </a:lnTo>
                        <a:lnTo>
                          <a:pt x="145" y="196"/>
                        </a:lnTo>
                        <a:lnTo>
                          <a:pt x="142" y="189"/>
                        </a:lnTo>
                        <a:lnTo>
                          <a:pt x="145" y="185"/>
                        </a:lnTo>
                        <a:lnTo>
                          <a:pt x="150" y="189"/>
                        </a:lnTo>
                        <a:lnTo>
                          <a:pt x="152" y="188"/>
                        </a:lnTo>
                        <a:lnTo>
                          <a:pt x="123" y="152"/>
                        </a:lnTo>
                        <a:lnTo>
                          <a:pt x="123" y="139"/>
                        </a:lnTo>
                        <a:lnTo>
                          <a:pt x="131" y="139"/>
                        </a:lnTo>
                        <a:lnTo>
                          <a:pt x="131" y="146"/>
                        </a:lnTo>
                        <a:lnTo>
                          <a:pt x="160" y="178"/>
                        </a:lnTo>
                        <a:lnTo>
                          <a:pt x="160" y="188"/>
                        </a:lnTo>
                        <a:lnTo>
                          <a:pt x="172" y="202"/>
                        </a:lnTo>
                        <a:lnTo>
                          <a:pt x="169" y="205"/>
                        </a:lnTo>
                        <a:lnTo>
                          <a:pt x="178" y="215"/>
                        </a:lnTo>
                        <a:lnTo>
                          <a:pt x="191" y="200"/>
                        </a:lnTo>
                        <a:lnTo>
                          <a:pt x="183" y="191"/>
                        </a:lnTo>
                        <a:lnTo>
                          <a:pt x="191" y="182"/>
                        </a:lnTo>
                        <a:lnTo>
                          <a:pt x="202" y="182"/>
                        </a:lnTo>
                        <a:lnTo>
                          <a:pt x="207" y="177"/>
                        </a:lnTo>
                        <a:lnTo>
                          <a:pt x="214" y="177"/>
                        </a:lnTo>
                        <a:lnTo>
                          <a:pt x="205" y="164"/>
                        </a:lnTo>
                        <a:lnTo>
                          <a:pt x="210" y="158"/>
                        </a:lnTo>
                        <a:lnTo>
                          <a:pt x="210" y="137"/>
                        </a:lnTo>
                        <a:lnTo>
                          <a:pt x="219" y="126"/>
                        </a:lnTo>
                        <a:lnTo>
                          <a:pt x="223" y="130"/>
                        </a:lnTo>
                        <a:lnTo>
                          <a:pt x="232" y="130"/>
                        </a:lnTo>
                        <a:lnTo>
                          <a:pt x="228" y="136"/>
                        </a:lnTo>
                        <a:lnTo>
                          <a:pt x="236" y="145"/>
                        </a:lnTo>
                        <a:lnTo>
                          <a:pt x="241" y="137"/>
                        </a:lnTo>
                        <a:lnTo>
                          <a:pt x="247" y="137"/>
                        </a:lnTo>
                        <a:lnTo>
                          <a:pt x="247" y="134"/>
                        </a:lnTo>
                        <a:lnTo>
                          <a:pt x="244" y="134"/>
                        </a:lnTo>
                        <a:lnTo>
                          <a:pt x="239" y="130"/>
                        </a:lnTo>
                        <a:lnTo>
                          <a:pt x="252" y="114"/>
                        </a:lnTo>
                        <a:lnTo>
                          <a:pt x="252" y="137"/>
                        </a:lnTo>
                        <a:lnTo>
                          <a:pt x="255" y="137"/>
                        </a:lnTo>
                        <a:lnTo>
                          <a:pt x="255" y="0"/>
                        </a:lnTo>
                        <a:lnTo>
                          <a:pt x="168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" name="Freeform 21"/>
                  <p:cNvSpPr>
                    <a:spLocks/>
                  </p:cNvSpPr>
                  <p:nvPr/>
                </p:nvSpPr>
                <p:spPr bwMode="auto">
                  <a:xfrm>
                    <a:off x="4237" y="2566"/>
                    <a:ext cx="1089" cy="769"/>
                  </a:xfrm>
                  <a:custGeom>
                    <a:avLst/>
                    <a:gdLst/>
                    <a:ahLst/>
                    <a:cxnLst>
                      <a:cxn ang="0">
                        <a:pos x="32" y="202"/>
                      </a:cxn>
                      <a:cxn ang="0">
                        <a:pos x="99" y="134"/>
                      </a:cxn>
                      <a:cxn ang="0">
                        <a:pos x="142" y="181"/>
                      </a:cxn>
                      <a:cxn ang="0">
                        <a:pos x="118" y="179"/>
                      </a:cxn>
                      <a:cxn ang="0">
                        <a:pos x="216" y="172"/>
                      </a:cxn>
                      <a:cxn ang="0">
                        <a:pos x="240" y="110"/>
                      </a:cxn>
                      <a:cxn ang="0">
                        <a:pos x="241" y="124"/>
                      </a:cxn>
                      <a:cxn ang="0">
                        <a:pos x="223" y="172"/>
                      </a:cxn>
                      <a:cxn ang="0">
                        <a:pos x="301" y="133"/>
                      </a:cxn>
                      <a:cxn ang="0">
                        <a:pos x="460" y="23"/>
                      </a:cxn>
                      <a:cxn ang="0">
                        <a:pos x="574" y="29"/>
                      </a:cxn>
                      <a:cxn ang="0">
                        <a:pos x="701" y="15"/>
                      </a:cxn>
                      <a:cxn ang="0">
                        <a:pos x="840" y="71"/>
                      </a:cxn>
                      <a:cxn ang="0">
                        <a:pos x="1001" y="91"/>
                      </a:cxn>
                      <a:cxn ang="0">
                        <a:pos x="1080" y="156"/>
                      </a:cxn>
                      <a:cxn ang="0">
                        <a:pos x="1019" y="206"/>
                      </a:cxn>
                      <a:cxn ang="0">
                        <a:pos x="985" y="270"/>
                      </a:cxn>
                      <a:cxn ang="0">
                        <a:pos x="945" y="273"/>
                      </a:cxn>
                      <a:cxn ang="0">
                        <a:pos x="958" y="184"/>
                      </a:cxn>
                      <a:cxn ang="0">
                        <a:pos x="906" y="232"/>
                      </a:cxn>
                      <a:cxn ang="0">
                        <a:pos x="868" y="273"/>
                      </a:cxn>
                      <a:cxn ang="0">
                        <a:pos x="881" y="318"/>
                      </a:cxn>
                      <a:cxn ang="0">
                        <a:pos x="837" y="385"/>
                      </a:cxn>
                      <a:cxn ang="0">
                        <a:pos x="844" y="439"/>
                      </a:cxn>
                      <a:cxn ang="0">
                        <a:pos x="839" y="413"/>
                      </a:cxn>
                      <a:cxn ang="0">
                        <a:pos x="797" y="416"/>
                      </a:cxn>
                      <a:cxn ang="0">
                        <a:pos x="828" y="496"/>
                      </a:cxn>
                      <a:cxn ang="0">
                        <a:pos x="751" y="589"/>
                      </a:cxn>
                      <a:cxn ang="0">
                        <a:pos x="730" y="615"/>
                      </a:cxn>
                      <a:cxn ang="0">
                        <a:pos x="703" y="706"/>
                      </a:cxn>
                      <a:cxn ang="0">
                        <a:pos x="665" y="708"/>
                      </a:cxn>
                      <a:cxn ang="0">
                        <a:pos x="711" y="768"/>
                      </a:cxn>
                      <a:cxn ang="0">
                        <a:pos x="634" y="626"/>
                      </a:cxn>
                      <a:cxn ang="0">
                        <a:pos x="545" y="596"/>
                      </a:cxn>
                      <a:cxn ang="0">
                        <a:pos x="503" y="689"/>
                      </a:cxn>
                      <a:cxn ang="0">
                        <a:pos x="471" y="738"/>
                      </a:cxn>
                      <a:cxn ang="0">
                        <a:pos x="416" y="592"/>
                      </a:cxn>
                      <a:cxn ang="0">
                        <a:pos x="373" y="607"/>
                      </a:cxn>
                      <a:cxn ang="0">
                        <a:pos x="336" y="545"/>
                      </a:cxn>
                      <a:cxn ang="0">
                        <a:pos x="223" y="510"/>
                      </a:cxn>
                      <a:cxn ang="0">
                        <a:pos x="263" y="577"/>
                      </a:cxn>
                      <a:cxn ang="0">
                        <a:pos x="234" y="620"/>
                      </a:cxn>
                      <a:cxn ang="0">
                        <a:pos x="190" y="605"/>
                      </a:cxn>
                      <a:cxn ang="0">
                        <a:pos x="119" y="495"/>
                      </a:cxn>
                      <a:cxn ang="0">
                        <a:pos x="149" y="432"/>
                      </a:cxn>
                      <a:cxn ang="0">
                        <a:pos x="166" y="385"/>
                      </a:cxn>
                      <a:cxn ang="0">
                        <a:pos x="149" y="226"/>
                      </a:cxn>
                      <a:cxn ang="0">
                        <a:pos x="86" y="193"/>
                      </a:cxn>
                      <a:cxn ang="0">
                        <a:pos x="55" y="210"/>
                      </a:cxn>
                      <a:cxn ang="0">
                        <a:pos x="0" y="226"/>
                      </a:cxn>
                    </a:cxnLst>
                    <a:rect l="0" t="0" r="r" b="b"/>
                    <a:pathLst>
                      <a:path w="1089" h="769">
                        <a:moveTo>
                          <a:pt x="0" y="226"/>
                        </a:moveTo>
                        <a:lnTo>
                          <a:pt x="32" y="202"/>
                        </a:lnTo>
                        <a:lnTo>
                          <a:pt x="62" y="156"/>
                        </a:lnTo>
                        <a:lnTo>
                          <a:pt x="99" y="134"/>
                        </a:lnTo>
                        <a:lnTo>
                          <a:pt x="137" y="160"/>
                        </a:lnTo>
                        <a:lnTo>
                          <a:pt x="142" y="181"/>
                        </a:lnTo>
                        <a:lnTo>
                          <a:pt x="133" y="181"/>
                        </a:lnTo>
                        <a:lnTo>
                          <a:pt x="118" y="179"/>
                        </a:lnTo>
                        <a:lnTo>
                          <a:pt x="137" y="202"/>
                        </a:lnTo>
                        <a:lnTo>
                          <a:pt x="216" y="172"/>
                        </a:lnTo>
                        <a:lnTo>
                          <a:pt x="206" y="149"/>
                        </a:lnTo>
                        <a:lnTo>
                          <a:pt x="240" y="110"/>
                        </a:lnTo>
                        <a:lnTo>
                          <a:pt x="262" y="111"/>
                        </a:lnTo>
                        <a:lnTo>
                          <a:pt x="241" y="124"/>
                        </a:lnTo>
                        <a:lnTo>
                          <a:pt x="223" y="153"/>
                        </a:lnTo>
                        <a:lnTo>
                          <a:pt x="223" y="172"/>
                        </a:lnTo>
                        <a:lnTo>
                          <a:pt x="255" y="193"/>
                        </a:lnTo>
                        <a:lnTo>
                          <a:pt x="301" y="133"/>
                        </a:lnTo>
                        <a:lnTo>
                          <a:pt x="461" y="63"/>
                        </a:lnTo>
                        <a:lnTo>
                          <a:pt x="460" y="23"/>
                        </a:lnTo>
                        <a:lnTo>
                          <a:pt x="533" y="8"/>
                        </a:lnTo>
                        <a:lnTo>
                          <a:pt x="574" y="29"/>
                        </a:lnTo>
                        <a:lnTo>
                          <a:pt x="671" y="0"/>
                        </a:lnTo>
                        <a:lnTo>
                          <a:pt x="701" y="15"/>
                        </a:lnTo>
                        <a:lnTo>
                          <a:pt x="766" y="85"/>
                        </a:lnTo>
                        <a:lnTo>
                          <a:pt x="840" y="71"/>
                        </a:lnTo>
                        <a:lnTo>
                          <a:pt x="886" y="96"/>
                        </a:lnTo>
                        <a:lnTo>
                          <a:pt x="1001" y="91"/>
                        </a:lnTo>
                        <a:lnTo>
                          <a:pt x="1088" y="118"/>
                        </a:lnTo>
                        <a:lnTo>
                          <a:pt x="1080" y="156"/>
                        </a:lnTo>
                        <a:lnTo>
                          <a:pt x="1006" y="181"/>
                        </a:lnTo>
                        <a:lnTo>
                          <a:pt x="1019" y="206"/>
                        </a:lnTo>
                        <a:lnTo>
                          <a:pt x="987" y="220"/>
                        </a:lnTo>
                        <a:lnTo>
                          <a:pt x="985" y="270"/>
                        </a:lnTo>
                        <a:lnTo>
                          <a:pt x="957" y="304"/>
                        </a:lnTo>
                        <a:lnTo>
                          <a:pt x="945" y="273"/>
                        </a:lnTo>
                        <a:lnTo>
                          <a:pt x="961" y="244"/>
                        </a:lnTo>
                        <a:lnTo>
                          <a:pt x="958" y="184"/>
                        </a:lnTo>
                        <a:lnTo>
                          <a:pt x="929" y="215"/>
                        </a:lnTo>
                        <a:lnTo>
                          <a:pt x="906" y="232"/>
                        </a:lnTo>
                        <a:lnTo>
                          <a:pt x="884" y="205"/>
                        </a:lnTo>
                        <a:lnTo>
                          <a:pt x="868" y="273"/>
                        </a:lnTo>
                        <a:lnTo>
                          <a:pt x="885" y="273"/>
                        </a:lnTo>
                        <a:lnTo>
                          <a:pt x="881" y="318"/>
                        </a:lnTo>
                        <a:lnTo>
                          <a:pt x="861" y="366"/>
                        </a:lnTo>
                        <a:lnTo>
                          <a:pt x="837" y="385"/>
                        </a:lnTo>
                        <a:lnTo>
                          <a:pt x="857" y="417"/>
                        </a:lnTo>
                        <a:lnTo>
                          <a:pt x="844" y="439"/>
                        </a:lnTo>
                        <a:lnTo>
                          <a:pt x="839" y="420"/>
                        </a:lnTo>
                        <a:lnTo>
                          <a:pt x="839" y="413"/>
                        </a:lnTo>
                        <a:lnTo>
                          <a:pt x="823" y="402"/>
                        </a:lnTo>
                        <a:lnTo>
                          <a:pt x="797" y="416"/>
                        </a:lnTo>
                        <a:lnTo>
                          <a:pt x="820" y="469"/>
                        </a:lnTo>
                        <a:lnTo>
                          <a:pt x="828" y="496"/>
                        </a:lnTo>
                        <a:lnTo>
                          <a:pt x="801" y="569"/>
                        </a:lnTo>
                        <a:lnTo>
                          <a:pt x="751" y="589"/>
                        </a:lnTo>
                        <a:lnTo>
                          <a:pt x="710" y="585"/>
                        </a:lnTo>
                        <a:lnTo>
                          <a:pt x="730" y="615"/>
                        </a:lnTo>
                        <a:lnTo>
                          <a:pt x="732" y="657"/>
                        </a:lnTo>
                        <a:lnTo>
                          <a:pt x="703" y="706"/>
                        </a:lnTo>
                        <a:lnTo>
                          <a:pt x="670" y="679"/>
                        </a:lnTo>
                        <a:lnTo>
                          <a:pt x="665" y="708"/>
                        </a:lnTo>
                        <a:lnTo>
                          <a:pt x="690" y="732"/>
                        </a:lnTo>
                        <a:lnTo>
                          <a:pt x="711" y="768"/>
                        </a:lnTo>
                        <a:lnTo>
                          <a:pt x="676" y="747"/>
                        </a:lnTo>
                        <a:lnTo>
                          <a:pt x="634" y="626"/>
                        </a:lnTo>
                        <a:lnTo>
                          <a:pt x="583" y="593"/>
                        </a:lnTo>
                        <a:lnTo>
                          <a:pt x="545" y="596"/>
                        </a:lnTo>
                        <a:lnTo>
                          <a:pt x="497" y="665"/>
                        </a:lnTo>
                        <a:lnTo>
                          <a:pt x="503" y="689"/>
                        </a:lnTo>
                        <a:lnTo>
                          <a:pt x="487" y="738"/>
                        </a:lnTo>
                        <a:lnTo>
                          <a:pt x="471" y="738"/>
                        </a:lnTo>
                        <a:lnTo>
                          <a:pt x="416" y="636"/>
                        </a:lnTo>
                        <a:lnTo>
                          <a:pt x="416" y="592"/>
                        </a:lnTo>
                        <a:lnTo>
                          <a:pt x="404" y="608"/>
                        </a:lnTo>
                        <a:lnTo>
                          <a:pt x="373" y="607"/>
                        </a:lnTo>
                        <a:lnTo>
                          <a:pt x="385" y="580"/>
                        </a:lnTo>
                        <a:lnTo>
                          <a:pt x="336" y="545"/>
                        </a:lnTo>
                        <a:lnTo>
                          <a:pt x="275" y="545"/>
                        </a:lnTo>
                        <a:lnTo>
                          <a:pt x="223" y="510"/>
                        </a:lnTo>
                        <a:lnTo>
                          <a:pt x="220" y="545"/>
                        </a:lnTo>
                        <a:lnTo>
                          <a:pt x="263" y="577"/>
                        </a:lnTo>
                        <a:lnTo>
                          <a:pt x="278" y="576"/>
                        </a:lnTo>
                        <a:lnTo>
                          <a:pt x="234" y="620"/>
                        </a:lnTo>
                        <a:lnTo>
                          <a:pt x="190" y="630"/>
                        </a:lnTo>
                        <a:lnTo>
                          <a:pt x="190" y="605"/>
                        </a:lnTo>
                        <a:lnTo>
                          <a:pt x="127" y="518"/>
                        </a:lnTo>
                        <a:lnTo>
                          <a:pt x="119" y="495"/>
                        </a:lnTo>
                        <a:lnTo>
                          <a:pt x="153" y="467"/>
                        </a:lnTo>
                        <a:lnTo>
                          <a:pt x="149" y="432"/>
                        </a:lnTo>
                        <a:lnTo>
                          <a:pt x="149" y="393"/>
                        </a:lnTo>
                        <a:lnTo>
                          <a:pt x="166" y="385"/>
                        </a:lnTo>
                        <a:lnTo>
                          <a:pt x="149" y="366"/>
                        </a:lnTo>
                        <a:lnTo>
                          <a:pt x="149" y="226"/>
                        </a:lnTo>
                        <a:lnTo>
                          <a:pt x="61" y="226"/>
                        </a:lnTo>
                        <a:lnTo>
                          <a:pt x="86" y="193"/>
                        </a:lnTo>
                        <a:lnTo>
                          <a:pt x="84" y="181"/>
                        </a:lnTo>
                        <a:lnTo>
                          <a:pt x="55" y="210"/>
                        </a:lnTo>
                        <a:lnTo>
                          <a:pt x="45" y="226"/>
                        </a:lnTo>
                        <a:lnTo>
                          <a:pt x="0" y="226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" name="Freeform 22"/>
                  <p:cNvSpPr>
                    <a:spLocks/>
                  </p:cNvSpPr>
                  <p:nvPr/>
                </p:nvSpPr>
                <p:spPr bwMode="auto">
                  <a:xfrm>
                    <a:off x="5096" y="2880"/>
                    <a:ext cx="94" cy="157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63" y="20"/>
                      </a:cxn>
                      <a:cxn ang="0">
                        <a:pos x="55" y="33"/>
                      </a:cxn>
                      <a:cxn ang="0">
                        <a:pos x="57" y="54"/>
                      </a:cxn>
                      <a:cxn ang="0">
                        <a:pos x="47" y="82"/>
                      </a:cxn>
                      <a:cxn ang="0">
                        <a:pos x="31" y="108"/>
                      </a:cxn>
                      <a:cxn ang="0">
                        <a:pos x="7" y="125"/>
                      </a:cxn>
                      <a:cxn ang="0">
                        <a:pos x="0" y="154"/>
                      </a:cxn>
                      <a:cxn ang="0">
                        <a:pos x="10" y="156"/>
                      </a:cxn>
                      <a:cxn ang="0">
                        <a:pos x="10" y="129"/>
                      </a:cxn>
                      <a:cxn ang="0">
                        <a:pos x="44" y="127"/>
                      </a:cxn>
                      <a:cxn ang="0">
                        <a:pos x="69" y="109"/>
                      </a:cxn>
                      <a:cxn ang="0">
                        <a:pos x="69" y="72"/>
                      </a:cxn>
                      <a:cxn ang="0">
                        <a:pos x="77" y="58"/>
                      </a:cxn>
                      <a:cxn ang="0">
                        <a:pos x="64" y="34"/>
                      </a:cxn>
                      <a:cxn ang="0">
                        <a:pos x="82" y="27"/>
                      </a:cxn>
                      <a:cxn ang="0">
                        <a:pos x="93" y="8"/>
                      </a:cxn>
                      <a:cxn ang="0">
                        <a:pos x="69" y="11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94" h="157">
                        <a:moveTo>
                          <a:pt x="63" y="0"/>
                        </a:moveTo>
                        <a:lnTo>
                          <a:pt x="63" y="20"/>
                        </a:lnTo>
                        <a:lnTo>
                          <a:pt x="55" y="33"/>
                        </a:lnTo>
                        <a:lnTo>
                          <a:pt x="57" y="54"/>
                        </a:lnTo>
                        <a:lnTo>
                          <a:pt x="47" y="82"/>
                        </a:lnTo>
                        <a:lnTo>
                          <a:pt x="31" y="108"/>
                        </a:lnTo>
                        <a:lnTo>
                          <a:pt x="7" y="125"/>
                        </a:lnTo>
                        <a:lnTo>
                          <a:pt x="0" y="154"/>
                        </a:lnTo>
                        <a:lnTo>
                          <a:pt x="10" y="156"/>
                        </a:lnTo>
                        <a:lnTo>
                          <a:pt x="10" y="129"/>
                        </a:lnTo>
                        <a:lnTo>
                          <a:pt x="44" y="127"/>
                        </a:lnTo>
                        <a:lnTo>
                          <a:pt x="69" y="109"/>
                        </a:lnTo>
                        <a:lnTo>
                          <a:pt x="69" y="72"/>
                        </a:lnTo>
                        <a:lnTo>
                          <a:pt x="77" y="58"/>
                        </a:lnTo>
                        <a:lnTo>
                          <a:pt x="64" y="34"/>
                        </a:lnTo>
                        <a:lnTo>
                          <a:pt x="82" y="27"/>
                        </a:lnTo>
                        <a:lnTo>
                          <a:pt x="93" y="8"/>
                        </a:lnTo>
                        <a:lnTo>
                          <a:pt x="69" y="11"/>
                        </a:lnTo>
                        <a:lnTo>
                          <a:pt x="63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7" name="Freeform 23"/>
                  <p:cNvSpPr>
                    <a:spLocks/>
                  </p:cNvSpPr>
                  <p:nvPr/>
                </p:nvSpPr>
                <p:spPr bwMode="auto">
                  <a:xfrm>
                    <a:off x="4741" y="3299"/>
                    <a:ext cx="19" cy="36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0" y="16"/>
                      </a:cxn>
                      <a:cxn ang="0">
                        <a:pos x="6" y="35"/>
                      </a:cxn>
                      <a:cxn ang="0">
                        <a:pos x="18" y="21"/>
                      </a:cxn>
                      <a:cxn ang="0">
                        <a:pos x="9" y="0"/>
                      </a:cxn>
                    </a:cxnLst>
                    <a:rect l="0" t="0" r="r" b="b"/>
                    <a:pathLst>
                      <a:path w="19" h="36">
                        <a:moveTo>
                          <a:pt x="9" y="0"/>
                        </a:moveTo>
                        <a:lnTo>
                          <a:pt x="0" y="16"/>
                        </a:lnTo>
                        <a:lnTo>
                          <a:pt x="6" y="35"/>
                        </a:lnTo>
                        <a:lnTo>
                          <a:pt x="18" y="21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8" name="Freeform 24"/>
                  <p:cNvSpPr>
                    <a:spLocks/>
                  </p:cNvSpPr>
                  <p:nvPr/>
                </p:nvSpPr>
                <p:spPr bwMode="auto">
                  <a:xfrm>
                    <a:off x="4884" y="3337"/>
                    <a:ext cx="220" cy="9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3" y="7"/>
                      </a:cxn>
                      <a:cxn ang="0">
                        <a:pos x="82" y="41"/>
                      </a:cxn>
                      <a:cxn ang="0">
                        <a:pos x="75" y="60"/>
                      </a:cxn>
                      <a:cxn ang="0">
                        <a:pos x="115" y="77"/>
                      </a:cxn>
                      <a:cxn ang="0">
                        <a:pos x="219" y="77"/>
                      </a:cxn>
                      <a:cxn ang="0">
                        <a:pos x="106" y="93"/>
                      </a:cxn>
                      <a:cxn ang="0">
                        <a:pos x="75" y="60"/>
                      </a:cxn>
                      <a:cxn ang="0">
                        <a:pos x="46" y="5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20" h="94">
                        <a:moveTo>
                          <a:pt x="0" y="0"/>
                        </a:moveTo>
                        <a:lnTo>
                          <a:pt x="33" y="7"/>
                        </a:lnTo>
                        <a:lnTo>
                          <a:pt x="82" y="41"/>
                        </a:lnTo>
                        <a:lnTo>
                          <a:pt x="75" y="60"/>
                        </a:lnTo>
                        <a:lnTo>
                          <a:pt x="115" y="77"/>
                        </a:lnTo>
                        <a:lnTo>
                          <a:pt x="219" y="77"/>
                        </a:lnTo>
                        <a:lnTo>
                          <a:pt x="106" y="93"/>
                        </a:lnTo>
                        <a:lnTo>
                          <a:pt x="75" y="60"/>
                        </a:lnTo>
                        <a:lnTo>
                          <a:pt x="46" y="5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9" name="Freeform 25"/>
                  <p:cNvSpPr>
                    <a:spLocks/>
                  </p:cNvSpPr>
                  <p:nvPr/>
                </p:nvSpPr>
                <p:spPr bwMode="auto">
                  <a:xfrm>
                    <a:off x="5059" y="3415"/>
                    <a:ext cx="236" cy="221"/>
                  </a:xfrm>
                  <a:custGeom>
                    <a:avLst/>
                    <a:gdLst/>
                    <a:ahLst/>
                    <a:cxnLst>
                      <a:cxn ang="0">
                        <a:pos x="190" y="216"/>
                      </a:cxn>
                      <a:cxn ang="0">
                        <a:pos x="179" y="212"/>
                      </a:cxn>
                      <a:cxn ang="0">
                        <a:pos x="154" y="187"/>
                      </a:cxn>
                      <a:cxn ang="0">
                        <a:pos x="130" y="182"/>
                      </a:cxn>
                      <a:cxn ang="0">
                        <a:pos x="124" y="167"/>
                      </a:cxn>
                      <a:cxn ang="0">
                        <a:pos x="110" y="155"/>
                      </a:cxn>
                      <a:cxn ang="0">
                        <a:pos x="87" y="155"/>
                      </a:cxn>
                      <a:cxn ang="0">
                        <a:pos x="62" y="165"/>
                      </a:cxn>
                      <a:cxn ang="0">
                        <a:pos x="40" y="169"/>
                      </a:cxn>
                      <a:cxn ang="0">
                        <a:pos x="15" y="169"/>
                      </a:cxn>
                      <a:cxn ang="0">
                        <a:pos x="14" y="152"/>
                      </a:cxn>
                      <a:cxn ang="0">
                        <a:pos x="5" y="127"/>
                      </a:cxn>
                      <a:cxn ang="0">
                        <a:pos x="3" y="114"/>
                      </a:cxn>
                      <a:cxn ang="0">
                        <a:pos x="3" y="79"/>
                      </a:cxn>
                      <a:cxn ang="0">
                        <a:pos x="44" y="60"/>
                      </a:cxn>
                      <a:cxn ang="0">
                        <a:pos x="48" y="41"/>
                      </a:cxn>
                      <a:cxn ang="0">
                        <a:pos x="57" y="43"/>
                      </a:cxn>
                      <a:cxn ang="0">
                        <a:pos x="77" y="22"/>
                      </a:cxn>
                      <a:cxn ang="0">
                        <a:pos x="98" y="25"/>
                      </a:cxn>
                      <a:cxn ang="0">
                        <a:pos x="113" y="10"/>
                      </a:cxn>
                      <a:cxn ang="0">
                        <a:pos x="125" y="8"/>
                      </a:cxn>
                      <a:cxn ang="0">
                        <a:pos x="145" y="34"/>
                      </a:cxn>
                      <a:cxn ang="0">
                        <a:pos x="163" y="43"/>
                      </a:cxn>
                      <a:cxn ang="0">
                        <a:pos x="165" y="16"/>
                      </a:cxn>
                      <a:cxn ang="0">
                        <a:pos x="172" y="0"/>
                      </a:cxn>
                      <a:cxn ang="0">
                        <a:pos x="185" y="22"/>
                      </a:cxn>
                      <a:cxn ang="0">
                        <a:pos x="196" y="60"/>
                      </a:cxn>
                      <a:cxn ang="0">
                        <a:pos x="219" y="83"/>
                      </a:cxn>
                      <a:cxn ang="0">
                        <a:pos x="232" y="101"/>
                      </a:cxn>
                      <a:cxn ang="0">
                        <a:pos x="235" y="133"/>
                      </a:cxn>
                      <a:cxn ang="0">
                        <a:pos x="221" y="169"/>
                      </a:cxn>
                      <a:cxn ang="0">
                        <a:pos x="217" y="202"/>
                      </a:cxn>
                      <a:cxn ang="0">
                        <a:pos x="196" y="215"/>
                      </a:cxn>
                    </a:cxnLst>
                    <a:rect l="0" t="0" r="r" b="b"/>
                    <a:pathLst>
                      <a:path w="236" h="221">
                        <a:moveTo>
                          <a:pt x="196" y="215"/>
                        </a:moveTo>
                        <a:lnTo>
                          <a:pt x="190" y="216"/>
                        </a:lnTo>
                        <a:lnTo>
                          <a:pt x="185" y="220"/>
                        </a:lnTo>
                        <a:lnTo>
                          <a:pt x="179" y="212"/>
                        </a:lnTo>
                        <a:lnTo>
                          <a:pt x="158" y="202"/>
                        </a:lnTo>
                        <a:lnTo>
                          <a:pt x="154" y="187"/>
                        </a:lnTo>
                        <a:lnTo>
                          <a:pt x="147" y="182"/>
                        </a:lnTo>
                        <a:lnTo>
                          <a:pt x="130" y="182"/>
                        </a:lnTo>
                        <a:lnTo>
                          <a:pt x="130" y="170"/>
                        </a:lnTo>
                        <a:lnTo>
                          <a:pt x="124" y="167"/>
                        </a:lnTo>
                        <a:lnTo>
                          <a:pt x="123" y="157"/>
                        </a:lnTo>
                        <a:lnTo>
                          <a:pt x="110" y="155"/>
                        </a:lnTo>
                        <a:lnTo>
                          <a:pt x="98" y="152"/>
                        </a:lnTo>
                        <a:lnTo>
                          <a:pt x="87" y="155"/>
                        </a:lnTo>
                        <a:lnTo>
                          <a:pt x="87" y="157"/>
                        </a:lnTo>
                        <a:lnTo>
                          <a:pt x="62" y="165"/>
                        </a:lnTo>
                        <a:lnTo>
                          <a:pt x="62" y="169"/>
                        </a:lnTo>
                        <a:lnTo>
                          <a:pt x="40" y="169"/>
                        </a:lnTo>
                        <a:lnTo>
                          <a:pt x="28" y="176"/>
                        </a:lnTo>
                        <a:lnTo>
                          <a:pt x="15" y="169"/>
                        </a:lnTo>
                        <a:lnTo>
                          <a:pt x="14" y="167"/>
                        </a:lnTo>
                        <a:lnTo>
                          <a:pt x="14" y="152"/>
                        </a:lnTo>
                        <a:lnTo>
                          <a:pt x="10" y="139"/>
                        </a:lnTo>
                        <a:lnTo>
                          <a:pt x="5" y="127"/>
                        </a:lnTo>
                        <a:lnTo>
                          <a:pt x="8" y="118"/>
                        </a:lnTo>
                        <a:lnTo>
                          <a:pt x="3" y="114"/>
                        </a:lnTo>
                        <a:lnTo>
                          <a:pt x="0" y="93"/>
                        </a:lnTo>
                        <a:lnTo>
                          <a:pt x="3" y="79"/>
                        </a:lnTo>
                        <a:lnTo>
                          <a:pt x="16" y="68"/>
                        </a:lnTo>
                        <a:lnTo>
                          <a:pt x="44" y="60"/>
                        </a:lnTo>
                        <a:lnTo>
                          <a:pt x="51" y="51"/>
                        </a:lnTo>
                        <a:lnTo>
                          <a:pt x="48" y="41"/>
                        </a:lnTo>
                        <a:lnTo>
                          <a:pt x="55" y="38"/>
                        </a:lnTo>
                        <a:lnTo>
                          <a:pt x="57" y="43"/>
                        </a:lnTo>
                        <a:lnTo>
                          <a:pt x="60" y="35"/>
                        </a:lnTo>
                        <a:lnTo>
                          <a:pt x="77" y="22"/>
                        </a:lnTo>
                        <a:lnTo>
                          <a:pt x="87" y="28"/>
                        </a:lnTo>
                        <a:lnTo>
                          <a:pt x="98" y="25"/>
                        </a:lnTo>
                        <a:lnTo>
                          <a:pt x="102" y="13"/>
                        </a:lnTo>
                        <a:lnTo>
                          <a:pt x="113" y="10"/>
                        </a:lnTo>
                        <a:lnTo>
                          <a:pt x="110" y="2"/>
                        </a:lnTo>
                        <a:lnTo>
                          <a:pt x="125" y="8"/>
                        </a:lnTo>
                        <a:lnTo>
                          <a:pt x="138" y="5"/>
                        </a:lnTo>
                        <a:lnTo>
                          <a:pt x="145" y="34"/>
                        </a:lnTo>
                        <a:lnTo>
                          <a:pt x="154" y="43"/>
                        </a:lnTo>
                        <a:lnTo>
                          <a:pt x="163" y="43"/>
                        </a:lnTo>
                        <a:lnTo>
                          <a:pt x="167" y="25"/>
                        </a:lnTo>
                        <a:lnTo>
                          <a:pt x="165" y="16"/>
                        </a:lnTo>
                        <a:lnTo>
                          <a:pt x="167" y="2"/>
                        </a:lnTo>
                        <a:lnTo>
                          <a:pt x="172" y="0"/>
                        </a:lnTo>
                        <a:lnTo>
                          <a:pt x="179" y="18"/>
                        </a:lnTo>
                        <a:lnTo>
                          <a:pt x="185" y="22"/>
                        </a:lnTo>
                        <a:lnTo>
                          <a:pt x="189" y="38"/>
                        </a:lnTo>
                        <a:lnTo>
                          <a:pt x="196" y="60"/>
                        </a:lnTo>
                        <a:lnTo>
                          <a:pt x="206" y="66"/>
                        </a:lnTo>
                        <a:lnTo>
                          <a:pt x="219" y="83"/>
                        </a:lnTo>
                        <a:lnTo>
                          <a:pt x="221" y="91"/>
                        </a:lnTo>
                        <a:lnTo>
                          <a:pt x="232" y="101"/>
                        </a:lnTo>
                        <a:lnTo>
                          <a:pt x="235" y="119"/>
                        </a:lnTo>
                        <a:lnTo>
                          <a:pt x="235" y="133"/>
                        </a:lnTo>
                        <a:lnTo>
                          <a:pt x="232" y="155"/>
                        </a:lnTo>
                        <a:lnTo>
                          <a:pt x="221" y="169"/>
                        </a:lnTo>
                        <a:lnTo>
                          <a:pt x="217" y="187"/>
                        </a:lnTo>
                        <a:lnTo>
                          <a:pt x="217" y="202"/>
                        </a:lnTo>
                        <a:lnTo>
                          <a:pt x="206" y="205"/>
                        </a:lnTo>
                        <a:lnTo>
                          <a:pt x="196" y="215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0" name="Freeform 26"/>
                  <p:cNvSpPr>
                    <a:spLocks/>
                  </p:cNvSpPr>
                  <p:nvPr/>
                </p:nvSpPr>
                <p:spPr bwMode="auto">
                  <a:xfrm>
                    <a:off x="5247" y="3648"/>
                    <a:ext cx="18" cy="27"/>
                  </a:xfrm>
                  <a:custGeom>
                    <a:avLst/>
                    <a:gdLst/>
                    <a:ahLst/>
                    <a:cxnLst>
                      <a:cxn ang="0">
                        <a:pos x="9" y="23"/>
                      </a:cxn>
                      <a:cxn ang="0">
                        <a:pos x="3" y="19"/>
                      </a:cxn>
                      <a:cxn ang="0">
                        <a:pos x="3" y="15"/>
                      </a:cxn>
                      <a:cxn ang="0">
                        <a:pos x="3" y="11"/>
                      </a:cxn>
                      <a:cxn ang="0">
                        <a:pos x="2" y="7"/>
                      </a:cxn>
                      <a:cxn ang="0">
                        <a:pos x="0" y="0"/>
                      </a:cxn>
                      <a:cxn ang="0">
                        <a:pos x="3" y="0"/>
                      </a:cxn>
                      <a:cxn ang="0">
                        <a:pos x="9" y="4"/>
                      </a:cxn>
                      <a:cxn ang="0">
                        <a:pos x="12" y="3"/>
                      </a:cxn>
                      <a:cxn ang="0">
                        <a:pos x="13" y="3"/>
                      </a:cxn>
                      <a:cxn ang="0">
                        <a:pos x="17" y="0"/>
                      </a:cxn>
                      <a:cxn ang="0">
                        <a:pos x="17" y="11"/>
                      </a:cxn>
                      <a:cxn ang="0">
                        <a:pos x="15" y="15"/>
                      </a:cxn>
                      <a:cxn ang="0">
                        <a:pos x="13" y="19"/>
                      </a:cxn>
                      <a:cxn ang="0">
                        <a:pos x="13" y="22"/>
                      </a:cxn>
                      <a:cxn ang="0">
                        <a:pos x="12" y="23"/>
                      </a:cxn>
                      <a:cxn ang="0">
                        <a:pos x="12" y="26"/>
                      </a:cxn>
                      <a:cxn ang="0">
                        <a:pos x="9" y="23"/>
                      </a:cxn>
                    </a:cxnLst>
                    <a:rect l="0" t="0" r="r" b="b"/>
                    <a:pathLst>
                      <a:path w="18" h="27">
                        <a:moveTo>
                          <a:pt x="9" y="23"/>
                        </a:moveTo>
                        <a:lnTo>
                          <a:pt x="3" y="19"/>
                        </a:lnTo>
                        <a:lnTo>
                          <a:pt x="3" y="15"/>
                        </a:lnTo>
                        <a:lnTo>
                          <a:pt x="3" y="11"/>
                        </a:lnTo>
                        <a:lnTo>
                          <a:pt x="2" y="7"/>
                        </a:lnTo>
                        <a:lnTo>
                          <a:pt x="0" y="0"/>
                        </a:lnTo>
                        <a:lnTo>
                          <a:pt x="3" y="0"/>
                        </a:lnTo>
                        <a:lnTo>
                          <a:pt x="9" y="4"/>
                        </a:lnTo>
                        <a:lnTo>
                          <a:pt x="12" y="3"/>
                        </a:lnTo>
                        <a:lnTo>
                          <a:pt x="13" y="3"/>
                        </a:lnTo>
                        <a:lnTo>
                          <a:pt x="17" y="0"/>
                        </a:lnTo>
                        <a:lnTo>
                          <a:pt x="17" y="11"/>
                        </a:lnTo>
                        <a:lnTo>
                          <a:pt x="15" y="15"/>
                        </a:lnTo>
                        <a:lnTo>
                          <a:pt x="13" y="19"/>
                        </a:lnTo>
                        <a:lnTo>
                          <a:pt x="13" y="22"/>
                        </a:lnTo>
                        <a:lnTo>
                          <a:pt x="12" y="23"/>
                        </a:lnTo>
                        <a:lnTo>
                          <a:pt x="12" y="26"/>
                        </a:lnTo>
                        <a:lnTo>
                          <a:pt x="9" y="23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1" name="Freeform 27"/>
                  <p:cNvSpPr>
                    <a:spLocks/>
                  </p:cNvSpPr>
                  <p:nvPr/>
                </p:nvSpPr>
                <p:spPr bwMode="auto">
                  <a:xfrm>
                    <a:off x="4424" y="3395"/>
                    <a:ext cx="26" cy="106"/>
                  </a:xfrm>
                  <a:custGeom>
                    <a:avLst/>
                    <a:gdLst/>
                    <a:ahLst/>
                    <a:cxnLst>
                      <a:cxn ang="0">
                        <a:pos x="3" y="37"/>
                      </a:cxn>
                      <a:cxn ang="0">
                        <a:pos x="13" y="28"/>
                      </a:cxn>
                      <a:cxn ang="0">
                        <a:pos x="20" y="0"/>
                      </a:cxn>
                      <a:cxn ang="0">
                        <a:pos x="25" y="42"/>
                      </a:cxn>
                      <a:cxn ang="0">
                        <a:pos x="17" y="94"/>
                      </a:cxn>
                      <a:cxn ang="0">
                        <a:pos x="0" y="105"/>
                      </a:cxn>
                      <a:cxn ang="0">
                        <a:pos x="0" y="80"/>
                      </a:cxn>
                      <a:cxn ang="0">
                        <a:pos x="5" y="64"/>
                      </a:cxn>
                      <a:cxn ang="0">
                        <a:pos x="3" y="37"/>
                      </a:cxn>
                    </a:cxnLst>
                    <a:rect l="0" t="0" r="r" b="b"/>
                    <a:pathLst>
                      <a:path w="26" h="106">
                        <a:moveTo>
                          <a:pt x="3" y="37"/>
                        </a:moveTo>
                        <a:lnTo>
                          <a:pt x="13" y="28"/>
                        </a:lnTo>
                        <a:lnTo>
                          <a:pt x="20" y="0"/>
                        </a:lnTo>
                        <a:lnTo>
                          <a:pt x="25" y="42"/>
                        </a:lnTo>
                        <a:lnTo>
                          <a:pt x="17" y="94"/>
                        </a:lnTo>
                        <a:lnTo>
                          <a:pt x="0" y="105"/>
                        </a:lnTo>
                        <a:lnTo>
                          <a:pt x="0" y="80"/>
                        </a:lnTo>
                        <a:lnTo>
                          <a:pt x="5" y="64"/>
                        </a:lnTo>
                        <a:lnTo>
                          <a:pt x="3" y="37"/>
                        </a:lnTo>
                      </a:path>
                    </a:pathLst>
                  </a:custGeom>
                  <a:solidFill>
                    <a:schemeClr val="bg1"/>
                  </a:solidFill>
                  <a:ln w="127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1056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428750"/>
            <a:ext cx="8991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33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adianne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adianne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adianne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adianne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adianne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adianne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adianne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Nadiann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F"/>
        <a:defRPr sz="4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slideLayout" Target="../slideLayouts/slideLayout1.xml"/><Relationship Id="rId1" Type="http://schemas.openxmlformats.org/officeDocument/2006/relationships/video" Target="file:///\\escstf01\RhollJ$\Biologynew\Ecology\ppt\ecology.asx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\\escstf01\RhollJ$\Biologynew\Ecology\ppt\tertiary.asx" TargetMode="External"/><Relationship Id="rId1" Type="http://schemas.openxmlformats.org/officeDocument/2006/relationships/video" Target="file:///\\escstf01\RhollJ$\Biologynew\Ecology\ppt\seondary.asx" TargetMode="External"/><Relationship Id="rId6" Type="http://schemas.openxmlformats.org/officeDocument/2006/relationships/image" Target="../media/image30.png"/><Relationship Id="rId5" Type="http://schemas.openxmlformats.org/officeDocument/2006/relationships/image" Target="../media/image29.wm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17.bin"/><Relationship Id="rId9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8.bin"/><Relationship Id="rId12" Type="http://schemas.openxmlformats.org/officeDocument/2006/relationships/oleObject" Target="../embeddings/oleObject33.bin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41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1.bin"/><Relationship Id="rId19" Type="http://schemas.openxmlformats.org/officeDocument/2006/relationships/oleObject" Target="../embeddings/oleObject40.bin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wmf"/><Relationship Id="rId2" Type="http://schemas.openxmlformats.org/officeDocument/2006/relationships/video" Target="file:///\\escstf01\RhollJ$\Biologynew\Ecology\ppt\sun.asx" TargetMode="Externa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wmf"/><Relationship Id="rId11" Type="http://schemas.openxmlformats.org/officeDocument/2006/relationships/image" Target="../media/image44.jpe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3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6.png"/><Relationship Id="rId2" Type="http://schemas.openxmlformats.org/officeDocument/2006/relationships/video" Target="file:///\\escstf01\RhollJ$\Biologynew\Ecology\ppt\foodchains.asx" TargetMode="Externa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6.bin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\\escstf01\RhollJ$\Biologynew\Ecology\ppt\decomposers.asx" TargetMode="Externa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60.bin"/><Relationship Id="rId4" Type="http://schemas.openxmlformats.org/officeDocument/2006/relationships/oleObject" Target="../embeddings/oleObject5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12.bin"/><Relationship Id="rId2" Type="http://schemas.openxmlformats.org/officeDocument/2006/relationships/video" Target="file:///\\escstf01\RhollJ$\Biologynew\Ecology\ppt\photosynthesis.asx" TargetMode="Externa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\\escstf01\RhollJ$\Biologynew\Ecology\ppt\primary.asx" TargetMode="Externa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143000"/>
          </a:xfrm>
          <a:noFill/>
          <a:ln/>
        </p:spPr>
        <p:txBody>
          <a:bodyPr/>
          <a:lstStyle/>
          <a:p>
            <a:r>
              <a:rPr lang="en-US" sz="10600" u="sng">
                <a:latin typeface="Old English Text" charset="0"/>
              </a:rPr>
              <a:t>Ecology</a:t>
            </a:r>
            <a:br>
              <a:rPr lang="en-US" sz="10600" u="sng">
                <a:latin typeface="Old English Text" charset="0"/>
              </a:rPr>
            </a:br>
            <a:r>
              <a:rPr lang="en-US">
                <a:latin typeface="Brush Script MT" pitchFamily="66" charset="0"/>
              </a:rPr>
              <a:t>... The Study of Nature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2438400"/>
            <a:ext cx="4800600" cy="1752600"/>
          </a:xfrm>
          <a:noFill/>
          <a:ln/>
        </p:spPr>
        <p:txBody>
          <a:bodyPr/>
          <a:lstStyle/>
          <a:p>
            <a:pPr marL="342900" indent="-342900" algn="l"/>
            <a:r>
              <a:rPr lang="en-US">
                <a:latin typeface="Ashley" charset="0"/>
              </a:rPr>
              <a:t>How living things interact with each other and their environment.</a:t>
            </a:r>
          </a:p>
        </p:txBody>
      </p:sp>
      <p:pic>
        <p:nvPicPr>
          <p:cNvPr id="4100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209800"/>
            <a:ext cx="3797300" cy="426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39700" y="2273300"/>
            <a:ext cx="3683000" cy="4140200"/>
          </a:xfrm>
          <a:prstGeom prst="rect">
            <a:avLst/>
          </a:prstGeom>
          <a:noFill/>
          <a:ln w="1270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102" name="ecology.asx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video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533400"/>
            <a:ext cx="7391400" cy="4114800"/>
          </a:xfrm>
          <a:noFill/>
          <a:ln/>
        </p:spPr>
        <p:txBody>
          <a:bodyPr/>
          <a:lstStyle/>
          <a:p>
            <a:pPr lvl="1"/>
            <a:r>
              <a:rPr lang="en-US" sz="3600" u="sng">
                <a:solidFill>
                  <a:schemeClr val="tx2"/>
                </a:solidFill>
              </a:rPr>
              <a:t> 2nd Order or Secondary Consumers</a:t>
            </a:r>
            <a:r>
              <a:rPr lang="en-US" sz="3600">
                <a:solidFill>
                  <a:schemeClr val="tx2"/>
                </a:solidFill>
              </a:rPr>
              <a:t>- </a:t>
            </a:r>
            <a:r>
              <a:rPr lang="en-US" sz="3600"/>
              <a:t>eat primary consumers</a:t>
            </a:r>
          </a:p>
          <a:p>
            <a:pPr lvl="1"/>
            <a:r>
              <a:rPr lang="en-US" sz="3600"/>
              <a:t> </a:t>
            </a:r>
            <a:r>
              <a:rPr lang="en-US" sz="3600" u="sng">
                <a:solidFill>
                  <a:schemeClr val="tx2"/>
                </a:solidFill>
              </a:rPr>
              <a:t>3rd Order or Tertiary Consumer</a:t>
            </a:r>
            <a:r>
              <a:rPr lang="en-US" sz="3600">
                <a:solidFill>
                  <a:schemeClr val="tx2"/>
                </a:solidFill>
              </a:rPr>
              <a:t>-</a:t>
            </a:r>
            <a:r>
              <a:rPr lang="en-US" sz="3600"/>
              <a:t> eat secondary consumers</a:t>
            </a:r>
          </a:p>
          <a:p>
            <a:pPr lvl="1"/>
            <a:r>
              <a:rPr lang="en-US" sz="6000"/>
              <a:t> </a:t>
            </a:r>
            <a:r>
              <a:rPr lang="en-US" sz="3200" b="0" u="sng">
                <a:solidFill>
                  <a:schemeClr val="accent2"/>
                </a:solidFill>
              </a:rPr>
              <a:t>Carnivores</a:t>
            </a:r>
            <a:r>
              <a:rPr lang="en-US" sz="3200" b="0">
                <a:solidFill>
                  <a:schemeClr val="accent2"/>
                </a:solidFill>
              </a:rPr>
              <a:t>- eat </a:t>
            </a:r>
            <a:r>
              <a:rPr lang="en-US" sz="3200" b="0" u="sng">
                <a:solidFill>
                  <a:schemeClr val="accent2"/>
                </a:solidFill>
              </a:rPr>
              <a:t>only</a:t>
            </a:r>
            <a:r>
              <a:rPr lang="en-US" sz="3200" b="0">
                <a:solidFill>
                  <a:schemeClr val="accent2"/>
                </a:solidFill>
              </a:rPr>
              <a:t> animals</a:t>
            </a:r>
          </a:p>
          <a:p>
            <a:pPr lvl="1"/>
            <a:r>
              <a:rPr lang="en-US" sz="3200" b="0">
                <a:solidFill>
                  <a:schemeClr val="accent2"/>
                </a:solidFill>
              </a:rPr>
              <a:t> </a:t>
            </a:r>
            <a:r>
              <a:rPr lang="en-US" sz="3200" b="0" u="sng">
                <a:solidFill>
                  <a:schemeClr val="accent2"/>
                </a:solidFill>
              </a:rPr>
              <a:t>Omnivores- </a:t>
            </a:r>
            <a:r>
              <a:rPr lang="en-US" sz="3200" b="0">
                <a:solidFill>
                  <a:schemeClr val="accent2"/>
                </a:solidFill>
              </a:rPr>
              <a:t>eat </a:t>
            </a:r>
            <a:r>
              <a:rPr lang="en-US" sz="3200" b="0" u="sng">
                <a:solidFill>
                  <a:schemeClr val="accent2"/>
                </a:solidFill>
              </a:rPr>
              <a:t>both</a:t>
            </a:r>
            <a:r>
              <a:rPr lang="en-US" sz="3200" b="0">
                <a:solidFill>
                  <a:schemeClr val="accent2"/>
                </a:solidFill>
              </a:rPr>
              <a:t> plants and animals</a:t>
            </a:r>
          </a:p>
        </p:txBody>
      </p:sp>
      <p:pic>
        <p:nvPicPr>
          <p:cNvPr id="13316" name="seondary.asx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696200" y="1447800"/>
            <a:ext cx="1447800" cy="1085850"/>
          </a:xfrm>
          <a:ln/>
        </p:spPr>
      </p:pic>
      <p:pic>
        <p:nvPicPr>
          <p:cNvPr id="13315" name="Picture 3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2743200"/>
            <a:ext cx="1984375" cy="257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3319" name="tertiary.asx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7620000" y="5638800"/>
            <a:ext cx="1168400" cy="876300"/>
          </a:xfrm>
          <a:ln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33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video fullScrn="1"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6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video fullScrn="1"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video>
          </p:childTnLst>
        </p:cTn>
      </p:par>
    </p:tnLst>
    <p:bldLst>
      <p:bldP spid="13314" grpId="0" uiExpand="1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7150"/>
            <a:ext cx="7772400" cy="1143000"/>
          </a:xfrm>
          <a:noFill/>
          <a:ln/>
        </p:spPr>
        <p:txBody>
          <a:bodyPr/>
          <a:lstStyle/>
          <a:p>
            <a:r>
              <a:rPr lang="en-US" sz="5400" u="sng"/>
              <a:t>Terminology Quiz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Eats plants?</a:t>
            </a:r>
          </a:p>
          <a:p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u="sng">
                <a:solidFill>
                  <a:schemeClr val="tx2"/>
                </a:solidFill>
              </a:rPr>
              <a:t>Primary Consumer</a:t>
            </a:r>
          </a:p>
          <a:p>
            <a:pPr>
              <a:buFont typeface="Monotype Sorts" pitchFamily="2" charset="2"/>
              <a:buNone/>
            </a:pPr>
            <a:endParaRPr lang="en-US" u="sng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/>
              <a:t> Eats only animals?</a:t>
            </a:r>
          </a:p>
          <a:p>
            <a:r>
              <a:rPr lang="en-US"/>
              <a:t> </a:t>
            </a:r>
            <a:r>
              <a:rPr lang="en-US" u="sng">
                <a:solidFill>
                  <a:schemeClr val="tx2"/>
                </a:solidFill>
              </a:rPr>
              <a:t>Carnivores</a:t>
            </a:r>
          </a:p>
        </p:txBody>
      </p:sp>
      <p:graphicFrame>
        <p:nvGraphicFramePr>
          <p:cNvPr id="1434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77000" y="1371600"/>
          <a:ext cx="2033588" cy="2397125"/>
        </p:xfrm>
        <a:graphic>
          <a:graphicData uri="http://schemas.openxmlformats.org/presentationml/2006/ole">
            <p:oleObj spid="_x0000_s14340" name="Microsoft ClipArt Gallery" r:id="rId3" imgW="2400120" imgH="2828880" progId="MS_ClipArt_Gallery">
              <p:embed/>
            </p:oleObj>
          </a:graphicData>
        </a:graphic>
      </p:graphicFrame>
      <p:graphicFrame>
        <p:nvGraphicFramePr>
          <p:cNvPr id="143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4724400" y="4384675"/>
          <a:ext cx="3689350" cy="1295400"/>
        </p:xfrm>
        <a:graphic>
          <a:graphicData uri="http://schemas.openxmlformats.org/presentationml/2006/ole">
            <p:oleObj spid="_x0000_s14341" name="Microsoft ClipArt Gallery" r:id="rId4" imgW="3838320" imgH="1352520" progId="MS_ClipArt_Gallery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5867400" cy="546735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All the turtles in a pond is it’s?</a:t>
            </a:r>
          </a:p>
          <a:p>
            <a:r>
              <a:rPr lang="en-US"/>
              <a:t> </a:t>
            </a:r>
            <a:r>
              <a:rPr lang="en-US" u="sng">
                <a:solidFill>
                  <a:schemeClr val="tx2"/>
                </a:solidFill>
              </a:rPr>
              <a:t>Population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Non-living?</a:t>
            </a:r>
          </a:p>
          <a:p>
            <a:r>
              <a:rPr lang="en-US"/>
              <a:t> </a:t>
            </a:r>
            <a:r>
              <a:rPr lang="en-US" u="sng">
                <a:solidFill>
                  <a:schemeClr val="tx2"/>
                </a:solidFill>
              </a:rPr>
              <a:t>Abiotic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Living?</a:t>
            </a:r>
          </a:p>
          <a:p>
            <a:r>
              <a:rPr lang="en-US"/>
              <a:t> </a:t>
            </a:r>
            <a:r>
              <a:rPr lang="en-US" u="sng">
                <a:solidFill>
                  <a:schemeClr val="tx2"/>
                </a:solidFill>
              </a:rPr>
              <a:t>Biotic</a:t>
            </a:r>
            <a:r>
              <a:rPr lang="en-US"/>
              <a:t> </a:t>
            </a:r>
          </a:p>
        </p:txBody>
      </p:sp>
      <p:grpSp>
        <p:nvGrpSpPr>
          <p:cNvPr id="15372" name="Group 12"/>
          <p:cNvGrpSpPr>
            <a:grpSpLocks/>
          </p:cNvGrpSpPr>
          <p:nvPr/>
        </p:nvGrpSpPr>
        <p:grpSpPr bwMode="auto">
          <a:xfrm>
            <a:off x="4203700" y="292100"/>
            <a:ext cx="4864100" cy="6121400"/>
            <a:chOff x="2648" y="184"/>
            <a:chExt cx="3064" cy="3856"/>
          </a:xfrm>
        </p:grpSpPr>
        <p:sp>
          <p:nvSpPr>
            <p:cNvPr id="15363" name="Oval 3"/>
            <p:cNvSpPr>
              <a:spLocks noChangeArrowheads="1"/>
            </p:cNvSpPr>
            <p:nvPr/>
          </p:nvSpPr>
          <p:spPr bwMode="auto">
            <a:xfrm>
              <a:off x="2872" y="184"/>
              <a:ext cx="2800" cy="3856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rgbClr val="FDE3B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4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224" y="1908"/>
            <a:ext cx="904" cy="479"/>
          </p:xfrm>
          <a:graphic>
            <a:graphicData uri="http://schemas.openxmlformats.org/presentationml/2006/ole">
              <p:oleObj spid="_x0000_s15364" name="Microsoft ClipArt Gallery" r:id="rId3" imgW="3066840" imgH="1628640" progId="MS_ClipArt_Gallery">
                <p:embed/>
              </p:oleObj>
            </a:graphicData>
          </a:graphic>
        </p:graphicFrame>
        <p:graphicFrame>
          <p:nvGraphicFramePr>
            <p:cNvPr id="1536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712" y="1332"/>
            <a:ext cx="904" cy="479"/>
          </p:xfrm>
          <a:graphic>
            <a:graphicData uri="http://schemas.openxmlformats.org/presentationml/2006/ole">
              <p:oleObj spid="_x0000_s15365" name="Microsoft ClipArt Gallery" r:id="rId4" imgW="3066840" imgH="1628640" progId="MS_ClipArt_Gallery">
                <p:embed/>
              </p:oleObj>
            </a:graphicData>
          </a:graphic>
        </p:graphicFrame>
        <p:graphicFrame>
          <p:nvGraphicFramePr>
            <p:cNvPr id="1536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512" y="372"/>
            <a:ext cx="904" cy="479"/>
          </p:xfrm>
          <a:graphic>
            <a:graphicData uri="http://schemas.openxmlformats.org/presentationml/2006/ole">
              <p:oleObj spid="_x0000_s15366" name="Microsoft ClipArt Gallery" r:id="rId5" imgW="3066840" imgH="1628640" progId="MS_ClipArt_Gallery">
                <p:embed/>
              </p:oleObj>
            </a:graphicData>
          </a:graphic>
        </p:graphicFrame>
        <p:graphicFrame>
          <p:nvGraphicFramePr>
            <p:cNvPr id="1536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328" y="2964"/>
            <a:ext cx="904" cy="479"/>
          </p:xfrm>
          <a:graphic>
            <a:graphicData uri="http://schemas.openxmlformats.org/presentationml/2006/ole">
              <p:oleObj spid="_x0000_s15367" name="Microsoft ClipArt Gallery" r:id="rId6" imgW="3066840" imgH="1628640" progId="MS_ClipArt_Gallery">
                <p:embed/>
              </p:oleObj>
            </a:graphicData>
          </a:graphic>
        </p:graphicFrame>
        <p:graphicFrame>
          <p:nvGraphicFramePr>
            <p:cNvPr id="15368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8" y="516"/>
            <a:ext cx="904" cy="479"/>
          </p:xfrm>
          <a:graphic>
            <a:graphicData uri="http://schemas.openxmlformats.org/presentationml/2006/ole">
              <p:oleObj spid="_x0000_s15368" name="Microsoft ClipArt Gallery" r:id="rId7" imgW="3066840" imgH="1628640" progId="MS_ClipArt_Gallery">
                <p:embed/>
              </p:oleObj>
            </a:graphicData>
          </a:graphic>
        </p:graphicFrame>
        <p:graphicFrame>
          <p:nvGraphicFramePr>
            <p:cNvPr id="15369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6" y="2676"/>
            <a:ext cx="904" cy="479"/>
          </p:xfrm>
          <a:graphic>
            <a:graphicData uri="http://schemas.openxmlformats.org/presentationml/2006/ole">
              <p:oleObj spid="_x0000_s15369" name="Microsoft ClipArt Gallery" r:id="rId8" imgW="3066840" imgH="1628640" progId="MS_ClipArt_Gallery">
                <p:embed/>
              </p:oleObj>
            </a:graphicData>
          </a:graphic>
        </p:graphicFrame>
        <p:graphicFrame>
          <p:nvGraphicFramePr>
            <p:cNvPr id="15370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648" y="756"/>
            <a:ext cx="904" cy="479"/>
          </p:xfrm>
          <a:graphic>
            <a:graphicData uri="http://schemas.openxmlformats.org/presentationml/2006/ole">
              <p:oleObj spid="_x0000_s15370" name="Microsoft ClipArt Gallery" r:id="rId9" imgW="3066840" imgH="1628640" progId="MS_ClipArt_Gallery">
                <p:embed/>
              </p:oleObj>
            </a:graphicData>
          </a:graphic>
        </p:graphicFrame>
        <p:graphicFrame>
          <p:nvGraphicFramePr>
            <p:cNvPr id="15371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16" y="2244"/>
            <a:ext cx="904" cy="479"/>
          </p:xfrm>
          <a:graphic>
            <a:graphicData uri="http://schemas.openxmlformats.org/presentationml/2006/ole">
              <p:oleObj spid="_x0000_s15371" name="Microsoft ClipArt Gallery" r:id="rId10" imgW="3066840" imgH="1628640" progId="MS_ClipArt_Gallery">
                <p:embed/>
              </p:oleObj>
            </a:graphicData>
          </a:graphic>
        </p:graphicFrame>
      </p:grpSp>
      <p:sp>
        <p:nvSpPr>
          <p:cNvPr id="15373" name="Line 13"/>
          <p:cNvSpPr>
            <a:spLocks noChangeShapeType="1"/>
          </p:cNvSpPr>
          <p:nvPr/>
        </p:nvSpPr>
        <p:spPr bwMode="auto">
          <a:xfrm>
            <a:off x="2590800" y="4419600"/>
            <a:ext cx="28956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3581400" y="2362200"/>
            <a:ext cx="2133600" cy="3810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24750" y="0"/>
          <a:ext cx="1555750" cy="1397000"/>
        </p:xfrm>
        <a:graphic>
          <a:graphicData uri="http://schemas.openxmlformats.org/presentationml/2006/ole">
            <p:oleObj spid="_x0000_s16386" name="Microsoft ClipArt Gallery" r:id="rId3" imgW="8839080" imgH="7943760" progId="MS_ClipArt_Gallery">
              <p:embed/>
            </p:oleObj>
          </a:graphicData>
        </a:graphic>
      </p:graphicFrame>
      <p:graphicFrame>
        <p:nvGraphicFramePr>
          <p:cNvPr id="1638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4400550" y="0"/>
          <a:ext cx="1555750" cy="1397000"/>
        </p:xfrm>
        <a:graphic>
          <a:graphicData uri="http://schemas.openxmlformats.org/presentationml/2006/ole">
            <p:oleObj spid="_x0000_s16387" name="Microsoft ClipArt Gallery" r:id="rId4" imgW="8839080" imgH="7943760" progId="MS_ClipArt_Gallery">
              <p:embed/>
            </p:oleObj>
          </a:graphicData>
        </a:graphic>
      </p:graphicFrame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334000" cy="6248400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All the living things in the pond?</a:t>
            </a:r>
          </a:p>
          <a:p>
            <a:r>
              <a:rPr lang="en-US"/>
              <a:t> </a:t>
            </a:r>
            <a:r>
              <a:rPr lang="en-US" u="sng">
                <a:solidFill>
                  <a:schemeClr val="tx2"/>
                </a:solidFill>
              </a:rPr>
              <a:t>Community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The plants in	</a:t>
            </a:r>
          </a:p>
          <a:p>
            <a:pPr>
              <a:buFont typeface="Monotype Sorts" pitchFamily="2" charset="2"/>
              <a:buNone/>
            </a:pPr>
            <a:r>
              <a:rPr lang="en-US"/>
              <a:t> this pond?</a:t>
            </a:r>
          </a:p>
          <a:p>
            <a:r>
              <a:rPr lang="en-US">
                <a:solidFill>
                  <a:schemeClr val="tx2"/>
                </a:solidFill>
              </a:rPr>
              <a:t> </a:t>
            </a:r>
            <a:r>
              <a:rPr lang="en-US" u="sng">
                <a:solidFill>
                  <a:schemeClr val="tx2"/>
                </a:solidFill>
              </a:rPr>
              <a:t>Producers</a:t>
            </a:r>
            <a:endParaRPr lang="en-US">
              <a:solidFill>
                <a:schemeClr val="tx2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/>
              <a:t> </a:t>
            </a:r>
          </a:p>
        </p:txBody>
      </p:sp>
      <p:grpSp>
        <p:nvGrpSpPr>
          <p:cNvPr id="16399" name="Group 15"/>
          <p:cNvGrpSpPr>
            <a:grpSpLocks/>
          </p:cNvGrpSpPr>
          <p:nvPr/>
        </p:nvGrpSpPr>
        <p:grpSpPr bwMode="auto">
          <a:xfrm>
            <a:off x="4203700" y="292100"/>
            <a:ext cx="4864100" cy="6121400"/>
            <a:chOff x="2648" y="184"/>
            <a:chExt cx="3064" cy="3856"/>
          </a:xfrm>
        </p:grpSpPr>
        <p:sp>
          <p:nvSpPr>
            <p:cNvPr id="16390" name="Oval 6"/>
            <p:cNvSpPr>
              <a:spLocks noChangeArrowheads="1"/>
            </p:cNvSpPr>
            <p:nvPr/>
          </p:nvSpPr>
          <p:spPr bwMode="auto">
            <a:xfrm>
              <a:off x="2872" y="184"/>
              <a:ext cx="2800" cy="3856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rgbClr val="FDE3B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639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224" y="1908"/>
            <a:ext cx="904" cy="479"/>
          </p:xfrm>
          <a:graphic>
            <a:graphicData uri="http://schemas.openxmlformats.org/presentationml/2006/ole">
              <p:oleObj spid="_x0000_s16391" name="Microsoft ClipArt Gallery" r:id="rId5" imgW="3066840" imgH="1628640" progId="MS_ClipArt_Gallery">
                <p:embed/>
              </p:oleObj>
            </a:graphicData>
          </a:graphic>
        </p:graphicFrame>
        <p:graphicFrame>
          <p:nvGraphicFramePr>
            <p:cNvPr id="16392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712" y="1332"/>
            <a:ext cx="904" cy="479"/>
          </p:xfrm>
          <a:graphic>
            <a:graphicData uri="http://schemas.openxmlformats.org/presentationml/2006/ole">
              <p:oleObj spid="_x0000_s16392" name="Microsoft ClipArt Gallery" r:id="rId6" imgW="3066840" imgH="1628640" progId="MS_ClipArt_Gallery">
                <p:embed/>
              </p:oleObj>
            </a:graphicData>
          </a:graphic>
        </p:graphicFrame>
        <p:graphicFrame>
          <p:nvGraphicFramePr>
            <p:cNvPr id="16393" name="Object 9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512" y="372"/>
            <a:ext cx="904" cy="479"/>
          </p:xfrm>
          <a:graphic>
            <a:graphicData uri="http://schemas.openxmlformats.org/presentationml/2006/ole">
              <p:oleObj spid="_x0000_s16393" name="Microsoft ClipArt Gallery" r:id="rId7" imgW="3066840" imgH="1628640" progId="MS_ClipArt_Gallery">
                <p:embed/>
              </p:oleObj>
            </a:graphicData>
          </a:graphic>
        </p:graphicFrame>
        <p:graphicFrame>
          <p:nvGraphicFramePr>
            <p:cNvPr id="1639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328" y="2964"/>
            <a:ext cx="904" cy="479"/>
          </p:xfrm>
          <a:graphic>
            <a:graphicData uri="http://schemas.openxmlformats.org/presentationml/2006/ole">
              <p:oleObj spid="_x0000_s16394" name="Microsoft ClipArt Gallery" r:id="rId8" imgW="3066840" imgH="1628640" progId="MS_ClipArt_Gallery">
                <p:embed/>
              </p:oleObj>
            </a:graphicData>
          </a:graphic>
        </p:graphicFrame>
        <p:graphicFrame>
          <p:nvGraphicFramePr>
            <p:cNvPr id="16395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08" y="516"/>
            <a:ext cx="904" cy="479"/>
          </p:xfrm>
          <a:graphic>
            <a:graphicData uri="http://schemas.openxmlformats.org/presentationml/2006/ole">
              <p:oleObj spid="_x0000_s16395" name="Microsoft ClipArt Gallery" r:id="rId9" imgW="3066840" imgH="1628640" progId="MS_ClipArt_Gallery">
                <p:embed/>
              </p:oleObj>
            </a:graphicData>
          </a:graphic>
        </p:graphicFrame>
        <p:graphicFrame>
          <p:nvGraphicFramePr>
            <p:cNvPr id="16396" name="Object 1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176" y="2676"/>
            <a:ext cx="904" cy="479"/>
          </p:xfrm>
          <a:graphic>
            <a:graphicData uri="http://schemas.openxmlformats.org/presentationml/2006/ole">
              <p:oleObj spid="_x0000_s16396" name="Microsoft ClipArt Gallery" r:id="rId10" imgW="3066840" imgH="1628640" progId="MS_ClipArt_Gallery">
                <p:embed/>
              </p:oleObj>
            </a:graphicData>
          </a:graphic>
        </p:graphicFrame>
        <p:graphicFrame>
          <p:nvGraphicFramePr>
            <p:cNvPr id="16397" name="Object 1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648" y="756"/>
            <a:ext cx="904" cy="479"/>
          </p:xfrm>
          <a:graphic>
            <a:graphicData uri="http://schemas.openxmlformats.org/presentationml/2006/ole">
              <p:oleObj spid="_x0000_s16397" name="Microsoft ClipArt Gallery" r:id="rId11" imgW="3066840" imgH="1628640" progId="MS_ClipArt_Gallery">
                <p:embed/>
              </p:oleObj>
            </a:graphicData>
          </a:graphic>
        </p:graphicFrame>
        <p:graphicFrame>
          <p:nvGraphicFramePr>
            <p:cNvPr id="16398" name="Object 1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16" y="2244"/>
            <a:ext cx="904" cy="479"/>
          </p:xfrm>
          <a:graphic>
            <a:graphicData uri="http://schemas.openxmlformats.org/presentationml/2006/ole">
              <p:oleObj spid="_x0000_s16398" name="Microsoft ClipArt Gallery" r:id="rId12" imgW="3066840" imgH="1628640" progId="MS_ClipArt_Gallery">
                <p:embed/>
              </p:oleObj>
            </a:graphicData>
          </a:graphic>
        </p:graphicFrame>
      </p:grpSp>
      <p:graphicFrame>
        <p:nvGraphicFramePr>
          <p:cNvPr id="16400" name="Object 1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86613" y="4495800"/>
          <a:ext cx="1917700" cy="1905000"/>
        </p:xfrm>
        <a:graphic>
          <a:graphicData uri="http://schemas.openxmlformats.org/presentationml/2006/ole">
            <p:oleObj spid="_x0000_s16400" name="Microsoft ClipArt Gallery" r:id="rId13" imgW="8581680" imgH="8524800" progId="MS_ClipArt_Gallery">
              <p:embed/>
            </p:oleObj>
          </a:graphicData>
        </a:graphic>
      </p:graphicFrame>
      <p:graphicFrame>
        <p:nvGraphicFramePr>
          <p:cNvPr id="16401" name="Object 17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29013" y="3429000"/>
          <a:ext cx="1917700" cy="1905000"/>
        </p:xfrm>
        <a:graphic>
          <a:graphicData uri="http://schemas.openxmlformats.org/presentationml/2006/ole">
            <p:oleObj spid="_x0000_s16401" name="Microsoft ClipArt Gallery" r:id="rId14" imgW="8581680" imgH="8524800" progId="MS_ClipArt_Gallery">
              <p:embed/>
            </p:oleObj>
          </a:graphicData>
        </a:graphic>
      </p:graphicFrame>
      <p:graphicFrame>
        <p:nvGraphicFramePr>
          <p:cNvPr id="16402" name="Object 18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57813" y="4876800"/>
          <a:ext cx="1917700" cy="1905000"/>
        </p:xfrm>
        <a:graphic>
          <a:graphicData uri="http://schemas.openxmlformats.org/presentationml/2006/ole">
            <p:oleObj spid="_x0000_s16402" name="Microsoft ClipArt Gallery" r:id="rId15" imgW="8581680" imgH="8524800" progId="MS_ClipArt_Gallery">
              <p:embed/>
            </p:oleObj>
          </a:graphicData>
        </a:graphic>
      </p:graphicFrame>
      <p:graphicFrame>
        <p:nvGraphicFramePr>
          <p:cNvPr id="16403" name="Object 19">
            <a:hlinkClick r:id="" action="ppaction://ole?verb=0"/>
          </p:cNvPr>
          <p:cNvGraphicFramePr>
            <a:graphicFrameLocks/>
          </p:cNvGraphicFramePr>
          <p:nvPr/>
        </p:nvGraphicFramePr>
        <p:xfrm>
          <a:off x="6451600" y="2438400"/>
          <a:ext cx="1168400" cy="971550"/>
        </p:xfrm>
        <a:graphic>
          <a:graphicData uri="http://schemas.openxmlformats.org/presentationml/2006/ole">
            <p:oleObj spid="_x0000_s16403" name="Microsoft ClipArt Gallery" r:id="rId16" imgW="3009600" imgH="2504880" progId="MS_ClipArt_Gallery">
              <p:embed/>
            </p:oleObj>
          </a:graphicData>
        </a:graphic>
      </p:graphicFrame>
      <p:graphicFrame>
        <p:nvGraphicFramePr>
          <p:cNvPr id="16404" name="Object 20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04000" y="1143000"/>
          <a:ext cx="1168400" cy="971550"/>
        </p:xfrm>
        <a:graphic>
          <a:graphicData uri="http://schemas.openxmlformats.org/presentationml/2006/ole">
            <p:oleObj spid="_x0000_s16404" name="Microsoft ClipArt Gallery" r:id="rId17" imgW="3009600" imgH="2504880" progId="MS_ClipArt_Gallery">
              <p:embed/>
            </p:oleObj>
          </a:graphicData>
        </a:graphic>
      </p:graphicFrame>
      <p:graphicFrame>
        <p:nvGraphicFramePr>
          <p:cNvPr id="16405" name="Object 21">
            <a:hlinkClick r:id="" action="ppaction://ole?verb=0"/>
          </p:cNvPr>
          <p:cNvGraphicFramePr>
            <a:graphicFrameLocks/>
          </p:cNvGraphicFramePr>
          <p:nvPr/>
        </p:nvGraphicFramePr>
        <p:xfrm>
          <a:off x="6146800" y="3733800"/>
          <a:ext cx="1168400" cy="971550"/>
        </p:xfrm>
        <a:graphic>
          <a:graphicData uri="http://schemas.openxmlformats.org/presentationml/2006/ole">
            <p:oleObj spid="_x0000_s16405" name="Microsoft ClipArt Gallery" r:id="rId18" imgW="3009600" imgH="2504880" progId="MS_ClipArt_Gallery">
              <p:embed/>
            </p:oleObj>
          </a:graphicData>
        </a:graphic>
      </p:graphicFrame>
      <p:graphicFrame>
        <p:nvGraphicFramePr>
          <p:cNvPr id="16406" name="Object 22">
            <a:hlinkClick r:id="" action="ppaction://ole?verb=0"/>
          </p:cNvPr>
          <p:cNvGraphicFramePr>
            <a:graphicFrameLocks/>
          </p:cNvGraphicFramePr>
          <p:nvPr/>
        </p:nvGraphicFramePr>
        <p:xfrm>
          <a:off x="4851400" y="2057400"/>
          <a:ext cx="1168400" cy="971550"/>
        </p:xfrm>
        <a:graphic>
          <a:graphicData uri="http://schemas.openxmlformats.org/presentationml/2006/ole">
            <p:oleObj spid="_x0000_s16406" name="Microsoft ClipArt Gallery" r:id="rId19" imgW="3009600" imgH="2504880" progId="MS_ClipArt_Gallery">
              <p:embed/>
            </p:oleObj>
          </a:graphicData>
        </a:graphic>
      </p:graphicFrame>
      <p:graphicFrame>
        <p:nvGraphicFramePr>
          <p:cNvPr id="16407" name="Object 2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84488" y="5029200"/>
          <a:ext cx="2760662" cy="1009650"/>
        </p:xfrm>
        <a:graphic>
          <a:graphicData uri="http://schemas.openxmlformats.org/presentationml/2006/ole">
            <p:oleObj spid="_x0000_s16407" name="Microsoft ClipArt Gallery" r:id="rId20" imgW="5743440" imgH="2104920" progId="MS_ClipArt_Gallery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3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</a:rPr>
              <a:t>All food energy comes from the </a:t>
            </a:r>
            <a:r>
              <a:rPr lang="en-US" sz="6000" u="sng"/>
              <a:t>Sun!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2990850" y="1752600"/>
            <a:ext cx="3409950" cy="3276600"/>
            <a:chOff x="1884" y="1104"/>
            <a:chExt cx="2148" cy="2064"/>
          </a:xfrm>
        </p:grpSpPr>
        <p:sp>
          <p:nvSpPr>
            <p:cNvPr id="17411" name="Oval 3"/>
            <p:cNvSpPr>
              <a:spLocks noChangeArrowheads="1"/>
            </p:cNvSpPr>
            <p:nvPr/>
          </p:nvSpPr>
          <p:spPr bwMode="auto">
            <a:xfrm>
              <a:off x="1884" y="1104"/>
              <a:ext cx="2148" cy="2064"/>
            </a:xfrm>
            <a:prstGeom prst="ellipse">
              <a:avLst/>
            </a:prstGeom>
            <a:solidFill>
              <a:srgbClr val="C0C0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" name="Oval 4"/>
            <p:cNvSpPr>
              <a:spLocks noChangeArrowheads="1"/>
            </p:cNvSpPr>
            <p:nvPr/>
          </p:nvSpPr>
          <p:spPr bwMode="auto">
            <a:xfrm>
              <a:off x="2027" y="1224"/>
              <a:ext cx="1882" cy="1824"/>
            </a:xfrm>
            <a:prstGeom prst="ellipse">
              <a:avLst/>
            </a:prstGeom>
            <a:solidFill>
              <a:srgbClr val="E0E0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3" name="Oval 5"/>
            <p:cNvSpPr>
              <a:spLocks noChangeArrowheads="1"/>
            </p:cNvSpPr>
            <p:nvPr/>
          </p:nvSpPr>
          <p:spPr bwMode="auto">
            <a:xfrm>
              <a:off x="2150" y="1342"/>
              <a:ext cx="1637" cy="1588"/>
            </a:xfrm>
            <a:prstGeom prst="ellipse">
              <a:avLst/>
            </a:prstGeom>
            <a:solidFill>
              <a:srgbClr val="FFFF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2273" y="1462"/>
              <a:ext cx="1370" cy="1348"/>
            </a:xfrm>
            <a:prstGeom prst="ellipse">
              <a:avLst/>
            </a:prstGeom>
            <a:solidFill>
              <a:srgbClr val="FFFF4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741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08250" y="3657600"/>
          <a:ext cx="1403350" cy="2403475"/>
        </p:xfrm>
        <a:graphic>
          <a:graphicData uri="http://schemas.openxmlformats.org/presentationml/2006/ole">
            <p:oleObj spid="_x0000_s17416" name="Microsoft ClipArt Gallery" r:id="rId4" imgW="1495080" imgH="2552400" progId="MS_ClipArt_Gallery">
              <p:embed/>
            </p:oleObj>
          </a:graphicData>
        </a:graphic>
      </p:graphicFrame>
      <p:graphicFrame>
        <p:nvGraphicFramePr>
          <p:cNvPr id="17417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5041900" y="4056063"/>
          <a:ext cx="2349500" cy="1887537"/>
        </p:xfrm>
        <a:graphic>
          <a:graphicData uri="http://schemas.openxmlformats.org/presentationml/2006/ole">
            <p:oleObj spid="_x0000_s17417" name="Microsoft ClipArt Gallery" r:id="rId5" imgW="3409920" imgH="2743200" progId="MS_ClipArt_Gallery">
              <p:embed/>
            </p:oleObj>
          </a:graphicData>
        </a:graphic>
      </p:graphicFrame>
      <p:pic>
        <p:nvPicPr>
          <p:cNvPr id="17418" name="Picture 10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2625" y="1498600"/>
            <a:ext cx="3254375" cy="1092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8300" y="4152900"/>
            <a:ext cx="1384300" cy="189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7420" name="Picture 1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16100" y="1485900"/>
            <a:ext cx="1828800" cy="189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7421" name="Picture 13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52500"/>
            <a:ext cx="2082800" cy="1901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7422" name="Picture 1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31100" y="2857500"/>
            <a:ext cx="1371600" cy="189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7423" name="sun.asx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7772400" y="5562600"/>
            <a:ext cx="1371600" cy="1028700"/>
          </a:xfrm>
          <a:ln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4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2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42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86000" y="2057400"/>
          <a:ext cx="790575" cy="1581150"/>
        </p:xfrm>
        <a:graphic>
          <a:graphicData uri="http://schemas.openxmlformats.org/presentationml/2006/ole">
            <p:oleObj spid="_x0000_s18434" name="Microsoft ClipArt Gallery" r:id="rId4" imgW="1009440" imgH="2009520" progId="MS_ClipArt_Gallery">
              <p:embed/>
            </p:oleObj>
          </a:graphicData>
        </a:graphic>
      </p:graphicFrame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3810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The sun’s energy gets passed to all organisms on earth through ...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90678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 u="sng"/>
              <a:t>Food Chains</a:t>
            </a:r>
            <a:r>
              <a:rPr lang="en-US"/>
              <a:t>- diagrams that show who supplies energy 		to who in a community </a:t>
            </a:r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19050" y="1981200"/>
            <a:ext cx="1276350" cy="1371600"/>
            <a:chOff x="12" y="1248"/>
            <a:chExt cx="804" cy="864"/>
          </a:xfrm>
        </p:grpSpPr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12" y="1248"/>
              <a:ext cx="804" cy="864"/>
            </a:xfrm>
            <a:prstGeom prst="ellipse">
              <a:avLst/>
            </a:prstGeom>
            <a:solidFill>
              <a:srgbClr val="C0C0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66" y="1298"/>
              <a:ext cx="704" cy="764"/>
            </a:xfrm>
            <a:prstGeom prst="ellipse">
              <a:avLst/>
            </a:prstGeom>
            <a:solidFill>
              <a:srgbClr val="E0E0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111" y="1348"/>
              <a:ext cx="613" cy="664"/>
            </a:xfrm>
            <a:prstGeom prst="ellipse">
              <a:avLst/>
            </a:prstGeom>
            <a:solidFill>
              <a:srgbClr val="FFFF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158" y="1397"/>
              <a:ext cx="512" cy="566"/>
            </a:xfrm>
            <a:prstGeom prst="ellipse">
              <a:avLst/>
            </a:prstGeom>
            <a:solidFill>
              <a:srgbClr val="FFFF4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8442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102100" y="2057400"/>
          <a:ext cx="1749425" cy="1390650"/>
        </p:xfrm>
        <a:graphic>
          <a:graphicData uri="http://schemas.openxmlformats.org/presentationml/2006/ole">
            <p:oleObj spid="_x0000_s18442" name="Microsoft ClipArt Gallery" r:id="rId5" imgW="3219120" imgH="2562120" progId="MS_ClipArt_Gallery">
              <p:embed/>
            </p:oleObj>
          </a:graphicData>
        </a:graphic>
      </p:graphicFrame>
      <p:graphicFrame>
        <p:nvGraphicFramePr>
          <p:cNvPr id="18443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96088" y="1295400"/>
          <a:ext cx="2284412" cy="2038350"/>
        </p:xfrm>
        <a:graphic>
          <a:graphicData uri="http://schemas.openxmlformats.org/presentationml/2006/ole">
            <p:oleObj spid="_x0000_s18443" name="Microsoft ClipArt Gallery" r:id="rId6" imgW="2933640" imgH="2619360" progId="MS_ClipArt_Gallery">
              <p:embed/>
            </p:oleObj>
          </a:graphicData>
        </a:graphic>
      </p:graphicFrame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1524000" y="28194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276600" y="28194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6096000" y="28194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447" name="foodchains.asx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5772150"/>
            <a:ext cx="1447800" cy="1085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4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7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447"/>
                </p:tgtEl>
              </p:cMediaNode>
            </p:video>
          </p:childTnLst>
        </p:cTn>
      </p:par>
    </p:tnLst>
    <p:bldLst>
      <p:bldP spid="1843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067800" cy="1143000"/>
          </a:xfrm>
          <a:noFill/>
          <a:ln/>
        </p:spPr>
        <p:txBody>
          <a:bodyPr/>
          <a:lstStyle/>
          <a:p>
            <a:r>
              <a:rPr lang="en-US" sz="4000"/>
              <a:t>The order of a food chain is always: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SzPct val="100000"/>
              <a:buFont typeface="Monaco" charset="0"/>
              <a:buChar char="1"/>
            </a:pPr>
            <a:r>
              <a:rPr lang="en-US">
                <a:latin typeface="Times New Roman" pitchFamily="18" charset="0"/>
              </a:rPr>
              <a:t> Sun</a:t>
            </a:r>
          </a:p>
          <a:p>
            <a:pPr lvl="1">
              <a:buClr>
                <a:schemeClr val="tx2"/>
              </a:buClr>
              <a:buFont typeface="Monaco" charset="0"/>
              <a:buChar char="2"/>
            </a:pPr>
            <a:r>
              <a:rPr lang="en-US" sz="4400">
                <a:latin typeface="Times New Roman" pitchFamily="18" charset="0"/>
              </a:rPr>
              <a:t> Producer</a:t>
            </a:r>
          </a:p>
          <a:p>
            <a:pPr lvl="2">
              <a:buClr>
                <a:schemeClr val="tx2"/>
              </a:buClr>
              <a:buSzPct val="100000"/>
              <a:buFont typeface="Monaco" charset="0"/>
              <a:buChar char="3"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1st Order Consumer</a:t>
            </a:r>
          </a:p>
          <a:p>
            <a:pPr lvl="3">
              <a:buClr>
                <a:schemeClr val="tx2"/>
              </a:buClr>
              <a:buFont typeface="Monaco" charset="0"/>
              <a:buChar char="4"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2nd Order Consumer</a:t>
            </a:r>
          </a:p>
          <a:p>
            <a:pPr lvl="4">
              <a:buFont typeface="Monaco" charset="0"/>
              <a:buChar char="5"/>
            </a:pP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3rd Order Consumer, etc.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2438400"/>
            <a:ext cx="8991600" cy="4114800"/>
          </a:xfrm>
          <a:noFill/>
          <a:ln/>
        </p:spPr>
        <p:txBody>
          <a:bodyPr/>
          <a:lstStyle/>
          <a:p>
            <a:pPr>
              <a:buSzPct val="100000"/>
              <a:buFont typeface="Monaco" charset="0"/>
              <a:buChar char="1"/>
            </a:pPr>
            <a:r>
              <a:rPr lang="en-US">
                <a:latin typeface="Times New Roman" pitchFamily="18" charset="0"/>
              </a:rPr>
              <a:t> Sun</a:t>
            </a:r>
          </a:p>
          <a:p>
            <a:pPr lvl="1">
              <a:buClr>
                <a:schemeClr val="tx2"/>
              </a:buClr>
              <a:buFont typeface="Monaco" charset="0"/>
              <a:buChar char="2"/>
            </a:pPr>
            <a:r>
              <a:rPr lang="en-US" sz="4400">
                <a:latin typeface="Times New Roman" pitchFamily="18" charset="0"/>
              </a:rPr>
              <a:t> </a:t>
            </a:r>
            <a:r>
              <a:rPr lang="en-US" sz="4400">
                <a:solidFill>
                  <a:srgbClr val="CECECE"/>
                </a:solidFill>
                <a:latin typeface="Times New Roman" pitchFamily="18" charset="0"/>
              </a:rPr>
              <a:t>Producer</a:t>
            </a:r>
          </a:p>
          <a:p>
            <a:pPr lvl="2">
              <a:buClr>
                <a:schemeClr val="tx2"/>
              </a:buClr>
              <a:buSzPct val="100000"/>
              <a:buFont typeface="Monaco" charset="0"/>
              <a:buChar char="3"/>
            </a:pPr>
            <a:r>
              <a:rPr lang="en-US" sz="4400" b="1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1st Order Consumer</a:t>
            </a:r>
          </a:p>
          <a:p>
            <a:pPr lvl="3">
              <a:buClr>
                <a:schemeClr val="tx2"/>
              </a:buClr>
              <a:buFont typeface="Monaco" charset="0"/>
              <a:buChar char="4"/>
            </a:pPr>
            <a:r>
              <a:rPr lang="en-US" sz="4400" b="1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2nd Order Consumer</a:t>
            </a:r>
          </a:p>
          <a:p>
            <a:pPr lvl="4">
              <a:buFont typeface="Monaco" charset="0"/>
              <a:buChar char="5"/>
            </a:pPr>
            <a:r>
              <a:rPr lang="en-US" sz="4400" b="1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3rd Order Consumer, etc.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67800" cy="1962150"/>
          </a:xfrm>
          <a:noFill/>
          <a:ln/>
        </p:spPr>
        <p:txBody>
          <a:bodyPr/>
          <a:lstStyle/>
          <a:p>
            <a:pPr algn="l"/>
            <a:r>
              <a:rPr lang="en-US"/>
              <a:t>And of course, </a:t>
            </a:r>
            <a:r>
              <a:rPr lang="en-US" u="sng"/>
              <a:t>Decomposers</a:t>
            </a:r>
            <a:r>
              <a:rPr lang="en-US"/>
              <a:t> always get the last of the energy breaking down all of the dead things!</a:t>
            </a: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1282700" y="2425700"/>
            <a:ext cx="3530600" cy="3378200"/>
            <a:chOff x="808" y="1528"/>
            <a:chExt cx="2224" cy="2128"/>
          </a:xfrm>
        </p:grpSpPr>
        <p:sp>
          <p:nvSpPr>
            <p:cNvPr id="20484" name="Freeform 4"/>
            <p:cNvSpPr>
              <a:spLocks/>
            </p:cNvSpPr>
            <p:nvPr/>
          </p:nvSpPr>
          <p:spPr bwMode="auto">
            <a:xfrm>
              <a:off x="1194" y="1861"/>
              <a:ext cx="1508" cy="14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7" y="1421"/>
                </a:cxn>
                <a:cxn ang="0">
                  <a:pos x="0" y="0"/>
                </a:cxn>
              </a:cxnLst>
              <a:rect l="0" t="0" r="r" b="b"/>
              <a:pathLst>
                <a:path w="1508" h="1422">
                  <a:moveTo>
                    <a:pt x="0" y="0"/>
                  </a:moveTo>
                  <a:lnTo>
                    <a:pt x="1507" y="1421"/>
                  </a:lnTo>
                  <a:lnTo>
                    <a:pt x="0" y="0"/>
                  </a:lnTo>
                </a:path>
              </a:pathLst>
            </a:custGeom>
            <a:noFill/>
            <a:ln w="1270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85" name="Oval 5"/>
            <p:cNvSpPr>
              <a:spLocks noChangeArrowheads="1"/>
            </p:cNvSpPr>
            <p:nvPr/>
          </p:nvSpPr>
          <p:spPr bwMode="auto">
            <a:xfrm>
              <a:off x="808" y="1528"/>
              <a:ext cx="2224" cy="2128"/>
            </a:xfrm>
            <a:prstGeom prst="ellipse">
              <a:avLst/>
            </a:prstGeom>
            <a:noFill/>
            <a:ln w="1270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rc 2"/>
          <p:cNvSpPr>
            <a:spLocks/>
          </p:cNvSpPr>
          <p:nvPr/>
        </p:nvSpPr>
        <p:spPr bwMode="auto">
          <a:xfrm>
            <a:off x="3200400" y="1601788"/>
            <a:ext cx="10668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7" name="Arc 3"/>
          <p:cNvSpPr>
            <a:spLocks/>
          </p:cNvSpPr>
          <p:nvPr/>
        </p:nvSpPr>
        <p:spPr bwMode="auto">
          <a:xfrm>
            <a:off x="2590800" y="1982788"/>
            <a:ext cx="3810000" cy="9144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8" name="Arc 4"/>
          <p:cNvSpPr>
            <a:spLocks/>
          </p:cNvSpPr>
          <p:nvPr/>
        </p:nvSpPr>
        <p:spPr bwMode="auto">
          <a:xfrm rot="20640000">
            <a:off x="5791200" y="1906588"/>
            <a:ext cx="10668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09" name="Arc 5"/>
          <p:cNvSpPr>
            <a:spLocks/>
          </p:cNvSpPr>
          <p:nvPr/>
        </p:nvSpPr>
        <p:spPr bwMode="auto">
          <a:xfrm>
            <a:off x="5410200" y="1981200"/>
            <a:ext cx="1066800" cy="7620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0" name="Arc 6"/>
          <p:cNvSpPr>
            <a:spLocks/>
          </p:cNvSpPr>
          <p:nvPr/>
        </p:nvSpPr>
        <p:spPr bwMode="auto">
          <a:xfrm>
            <a:off x="2516188" y="3886200"/>
            <a:ext cx="3352800" cy="20574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1" name="Arc 7"/>
          <p:cNvSpPr>
            <a:spLocks/>
          </p:cNvSpPr>
          <p:nvPr/>
        </p:nvSpPr>
        <p:spPr bwMode="auto">
          <a:xfrm>
            <a:off x="2439988" y="2516188"/>
            <a:ext cx="1447800" cy="914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7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0"/>
                  <a:pt x="9656" y="13"/>
                  <a:pt x="2157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0"/>
                  <a:pt x="9656" y="13"/>
                  <a:pt x="2157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2" name="Arc 8"/>
          <p:cNvSpPr>
            <a:spLocks/>
          </p:cNvSpPr>
          <p:nvPr/>
        </p:nvSpPr>
        <p:spPr bwMode="auto">
          <a:xfrm>
            <a:off x="5791200" y="3354388"/>
            <a:ext cx="914400" cy="2514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3" name="Arc 9"/>
          <p:cNvSpPr>
            <a:spLocks/>
          </p:cNvSpPr>
          <p:nvPr/>
        </p:nvSpPr>
        <p:spPr bwMode="auto">
          <a:xfrm>
            <a:off x="914400" y="1828800"/>
            <a:ext cx="1447800" cy="6096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4" name="Arc 10"/>
          <p:cNvSpPr>
            <a:spLocks/>
          </p:cNvSpPr>
          <p:nvPr/>
        </p:nvSpPr>
        <p:spPr bwMode="auto">
          <a:xfrm>
            <a:off x="914400" y="2362200"/>
            <a:ext cx="2362200" cy="533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5" name="Arc 11"/>
          <p:cNvSpPr>
            <a:spLocks/>
          </p:cNvSpPr>
          <p:nvPr/>
        </p:nvSpPr>
        <p:spPr bwMode="auto">
          <a:xfrm>
            <a:off x="4876800" y="3810000"/>
            <a:ext cx="2362200" cy="533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 rot="20040000">
            <a:off x="-252413" y="2435225"/>
            <a:ext cx="9172576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>
                <a:solidFill>
                  <a:srgbClr val="DC008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Sun     Producer     Consumers    Decomposers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 rot="1260000">
            <a:off x="-20638" y="3651250"/>
            <a:ext cx="9172576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>
                <a:solidFill>
                  <a:srgbClr val="CECEC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Sun     Producer     Consumers    Decomposers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 rot="1260000">
            <a:off x="131763" y="2355850"/>
            <a:ext cx="9172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Sun     Producer     Consumers    Decomposers</a:t>
            </a:r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 rot="2460000">
            <a:off x="-852488" y="3190875"/>
            <a:ext cx="9172576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Sun     Producer     Consumers    Decomposers</a:t>
            </a: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 rot="19560000">
            <a:off x="-174625" y="3503613"/>
            <a:ext cx="9172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Sun     Producer     Consumers    Decomposers</a:t>
            </a:r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158750" y="6350"/>
            <a:ext cx="8750300" cy="1282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76200" y="76200"/>
            <a:ext cx="8991600" cy="1143000"/>
          </a:xfrm>
          <a:noFill/>
          <a:ln/>
        </p:spPr>
        <p:txBody>
          <a:bodyPr/>
          <a:lstStyle/>
          <a:p>
            <a:r>
              <a:rPr lang="en-US"/>
              <a:t>In reality, any community has many food chains interacting.</a:t>
            </a: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920750" y="4197350"/>
            <a:ext cx="7607300" cy="1435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91000"/>
            <a:ext cx="80772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 sz="4000" u="sng"/>
              <a:t>Food Web</a:t>
            </a:r>
            <a:r>
              <a:rPr lang="en-US" sz="4000"/>
              <a:t>- connecting all of the food chains in a community.</a:t>
            </a:r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 rot="120000">
            <a:off x="55563" y="2736850"/>
            <a:ext cx="91725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Sun     Producer     Consumers    Decomposers</a:t>
            </a:r>
          </a:p>
        </p:txBody>
      </p:sp>
      <p:sp>
        <p:nvSpPr>
          <p:cNvPr id="21526" name="Arc 22"/>
          <p:cNvSpPr>
            <a:spLocks/>
          </p:cNvSpPr>
          <p:nvPr/>
        </p:nvSpPr>
        <p:spPr bwMode="auto">
          <a:xfrm rot="18660000">
            <a:off x="5791200" y="1525588"/>
            <a:ext cx="10668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7" name="Arc 23"/>
          <p:cNvSpPr>
            <a:spLocks/>
          </p:cNvSpPr>
          <p:nvPr/>
        </p:nvSpPr>
        <p:spPr bwMode="auto">
          <a:xfrm>
            <a:off x="3124200" y="2820988"/>
            <a:ext cx="1066800" cy="1219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8" name="Arc 24"/>
          <p:cNvSpPr>
            <a:spLocks/>
          </p:cNvSpPr>
          <p:nvPr/>
        </p:nvSpPr>
        <p:spPr bwMode="auto">
          <a:xfrm>
            <a:off x="2667000" y="3200400"/>
            <a:ext cx="2362200" cy="533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29" name="Arc 25"/>
          <p:cNvSpPr>
            <a:spLocks/>
          </p:cNvSpPr>
          <p:nvPr/>
        </p:nvSpPr>
        <p:spPr bwMode="auto">
          <a:xfrm>
            <a:off x="1219200" y="5638800"/>
            <a:ext cx="2362200" cy="533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0" name="Arc 26"/>
          <p:cNvSpPr>
            <a:spLocks/>
          </p:cNvSpPr>
          <p:nvPr/>
        </p:nvSpPr>
        <p:spPr bwMode="auto">
          <a:xfrm>
            <a:off x="4953000" y="3200400"/>
            <a:ext cx="2362200" cy="5334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1" name="Arc 27"/>
          <p:cNvSpPr>
            <a:spLocks/>
          </p:cNvSpPr>
          <p:nvPr/>
        </p:nvSpPr>
        <p:spPr bwMode="auto">
          <a:xfrm>
            <a:off x="1144588" y="3201988"/>
            <a:ext cx="533400" cy="8382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3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95"/>
                  <a:pt x="9631" y="35"/>
                  <a:pt x="2153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3124200" y="1676400"/>
            <a:ext cx="2667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3" name="Arc 29"/>
          <p:cNvSpPr>
            <a:spLocks/>
          </p:cNvSpPr>
          <p:nvPr/>
        </p:nvSpPr>
        <p:spPr bwMode="auto">
          <a:xfrm>
            <a:off x="2362200" y="3887788"/>
            <a:ext cx="12954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6172200" y="3200400"/>
            <a:ext cx="228600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3581400" y="2209800"/>
            <a:ext cx="30480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1143000" y="2667000"/>
            <a:ext cx="228600" cy="76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130550" y="6350"/>
            <a:ext cx="5930900" cy="46355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rgbClr val="714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749800" y="1174750"/>
            <a:ext cx="2779713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2nd</a:t>
            </a:r>
          </a:p>
          <a:p>
            <a:pPr algn="ctr"/>
            <a:r>
              <a:rPr lang="en-US"/>
              <a:t>Consumers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4191000" cy="1143000"/>
          </a:xfrm>
          <a:noFill/>
          <a:ln/>
        </p:spPr>
        <p:txBody>
          <a:bodyPr/>
          <a:lstStyle/>
          <a:p>
            <a:pPr algn="l"/>
            <a:r>
              <a:rPr lang="en-US" sz="4000"/>
              <a:t>Because energy gets used by organisms in the food chain, there is less energy available at the end. This is called an...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5029200"/>
            <a:ext cx="52578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 u="sng"/>
              <a:t>Energy Pyramid</a:t>
            </a: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>
            <a:off x="3581400" y="3886200"/>
            <a:ext cx="502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091113" y="3917950"/>
            <a:ext cx="21002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The Sun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4038600" y="320040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5014913" y="3155950"/>
            <a:ext cx="249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Producers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648200" y="236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405313" y="2393950"/>
            <a:ext cx="35988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1st Consumers</a:t>
            </a: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5410200" y="1143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624513" y="412750"/>
            <a:ext cx="10556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Etc.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"/>
            <a:ext cx="6692900" cy="607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2538" y="3733800"/>
            <a:ext cx="2747962" cy="309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62400"/>
            <a:ext cx="4127500" cy="281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1454150" y="3359150"/>
            <a:ext cx="6159500" cy="14351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429000"/>
            <a:ext cx="64008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>
                <a:solidFill>
                  <a:schemeClr val="tx2"/>
                </a:solidFill>
              </a:rPr>
              <a:t>The world has a very diverse ecology!</a:t>
            </a:r>
          </a:p>
        </p:txBody>
      </p:sp>
      <p:pic>
        <p:nvPicPr>
          <p:cNvPr id="5127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9213"/>
            <a:ext cx="3124200" cy="2168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5" y="0"/>
            <a:ext cx="3422650" cy="220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3130550" y="6350"/>
            <a:ext cx="5930900" cy="4635500"/>
          </a:xfrm>
          <a:prstGeom prst="triangle">
            <a:avLst>
              <a:gd name="adj" fmla="val 49995"/>
            </a:avLst>
          </a:prstGeom>
          <a:solidFill>
            <a:schemeClr val="accent1"/>
          </a:solidFill>
          <a:ln w="12700">
            <a:solidFill>
              <a:srgbClr val="7144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749800" y="1174750"/>
            <a:ext cx="2779713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/>
              <a:t>3rd</a:t>
            </a:r>
          </a:p>
          <a:p>
            <a:pPr algn="ctr"/>
            <a:r>
              <a:rPr lang="en-US"/>
              <a:t>Consumers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362200"/>
            <a:ext cx="4191000" cy="1143000"/>
          </a:xfrm>
          <a:noFill/>
          <a:ln/>
        </p:spPr>
        <p:txBody>
          <a:bodyPr/>
          <a:lstStyle/>
          <a:p>
            <a:pPr algn="l"/>
            <a:r>
              <a:rPr lang="en-US" sz="4000"/>
              <a:t>If energy decreases the farther you are along the food chain so will the # of organisms and </a:t>
            </a:r>
            <a:r>
              <a:rPr lang="en-US" sz="4000" u="sng">
                <a:solidFill>
                  <a:schemeClr val="tx1"/>
                </a:solidFill>
              </a:rPr>
              <a:t>biomass</a:t>
            </a:r>
            <a:r>
              <a:rPr lang="en-US" sz="4000"/>
              <a:t>- total mass of living matter.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4724400"/>
            <a:ext cx="55626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 sz="4000" u="sng"/>
              <a:t>#’s and Biomass Pyramid</a:t>
            </a:r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581400" y="3886200"/>
            <a:ext cx="502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5091113" y="3917950"/>
            <a:ext cx="24971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Producers</a:t>
            </a:r>
          </a:p>
        </p:txBody>
      </p:sp>
      <p:sp>
        <p:nvSpPr>
          <p:cNvPr id="23560" name="Line 8"/>
          <p:cNvSpPr>
            <a:spLocks noChangeShapeType="1"/>
          </p:cNvSpPr>
          <p:nvPr/>
        </p:nvSpPr>
        <p:spPr bwMode="auto">
          <a:xfrm>
            <a:off x="4038600" y="3200400"/>
            <a:ext cx="411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4329113" y="3232150"/>
            <a:ext cx="3598862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1st Consumers</a:t>
            </a: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4648200" y="2362200"/>
            <a:ext cx="2971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252913" y="2393950"/>
            <a:ext cx="376872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2nd Consumers</a:t>
            </a: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5410200" y="1143000"/>
            <a:ext cx="137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5624513" y="412750"/>
            <a:ext cx="10556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Etc.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52400"/>
            <a:ext cx="8458200" cy="1470025"/>
          </a:xfrm>
        </p:spPr>
        <p:txBody>
          <a:bodyPr/>
          <a:lstStyle/>
          <a:p>
            <a:r>
              <a:rPr lang="en-US" sz="4000" u="sng"/>
              <a:t>Biomass</a:t>
            </a:r>
            <a:r>
              <a:rPr lang="en-US" sz="4000"/>
              <a:t>, </a:t>
            </a:r>
            <a:r>
              <a:rPr lang="en-US" sz="4000" u="sng"/>
              <a:t>Energy</a:t>
            </a:r>
            <a:r>
              <a:rPr lang="en-US" sz="4000"/>
              <a:t> and </a:t>
            </a:r>
            <a:r>
              <a:rPr lang="en-US" sz="4000" u="sng"/>
              <a:t>number of organisms</a:t>
            </a:r>
            <a:r>
              <a:rPr lang="en-US" sz="4000"/>
              <a:t> are related!</a:t>
            </a:r>
            <a:endParaRPr lang="en-US" sz="4000" b="0"/>
          </a:p>
        </p:txBody>
      </p:sp>
      <p:pic>
        <p:nvPicPr>
          <p:cNvPr id="40963" name="Picture 3" descr="biomas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7696200" cy="4879975"/>
          </a:xfrm>
          <a:prstGeom prst="rect">
            <a:avLst/>
          </a:prstGeom>
          <a:noFill/>
        </p:spPr>
      </p:pic>
      <p:pic>
        <p:nvPicPr>
          <p:cNvPr id="40964" name="Picture 4" descr="quality_hands-bioma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9475" y="3048000"/>
            <a:ext cx="1914525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077200" cy="1143000"/>
          </a:xfrm>
        </p:spPr>
        <p:txBody>
          <a:bodyPr/>
          <a:lstStyle/>
          <a:p>
            <a:r>
              <a:rPr lang="en-US" sz="4000"/>
              <a:t>Food Chain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90678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4000"/>
              <a:t>Which has more energy, the sun or the Fox?</a:t>
            </a:r>
          </a:p>
          <a:p>
            <a:pPr lvl="1">
              <a:buFontTx/>
              <a:buChar char="•"/>
            </a:pPr>
            <a:r>
              <a:rPr lang="en-US" sz="3600"/>
              <a:t>Sun, energy is used up in a food chain</a:t>
            </a:r>
          </a:p>
          <a:p>
            <a:pPr>
              <a:buFontTx/>
              <a:buChar char="•"/>
            </a:pPr>
            <a:r>
              <a:rPr lang="en-US" sz="4000"/>
              <a:t>Which has more biomass, all the grass in an area or all the foxes?</a:t>
            </a:r>
          </a:p>
          <a:p>
            <a:pPr lvl="1">
              <a:buFontTx/>
              <a:buChar char="•"/>
            </a:pPr>
            <a:r>
              <a:rPr lang="en-US" sz="3600"/>
              <a:t>Grass, biomass is lost in a food chain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28600" y="990600"/>
            <a:ext cx="10096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Sun 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05000" y="990600"/>
            <a:ext cx="13398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Grass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86200" y="990600"/>
            <a:ext cx="14668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Worm 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019800" y="990600"/>
            <a:ext cx="11112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Bird 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7772400" y="990600"/>
            <a:ext cx="10096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Fox 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1219200" y="13716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352800" y="13716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5410200" y="13716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7162800" y="13716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28750"/>
            <a:ext cx="8991600" cy="4895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3600"/>
              <a:t>Could 100 KG of grass support 100 KG of worms?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/>
              <a:t>No, only 10 KG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3600"/>
              <a:t>Could 10 KG of worms support 10 KG of birds?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/>
              <a:t>No, only 1 KG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3600"/>
              <a:t>Could 1000 calories(energy) of bird support 1000 calories of fox?</a:t>
            </a:r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sz="3200"/>
              <a:t>No, only </a:t>
            </a:r>
            <a:r>
              <a:rPr lang="en-US" sz="3200" u="sng"/>
              <a:t>about</a:t>
            </a:r>
            <a:r>
              <a:rPr lang="en-US" sz="3200"/>
              <a:t> 10 calories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10096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Sun 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905000" y="381000"/>
            <a:ext cx="13398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Grass 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886200" y="381000"/>
            <a:ext cx="14668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Worm 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6019800" y="381000"/>
            <a:ext cx="11112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Bird 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7772400" y="381000"/>
            <a:ext cx="10096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latin typeface="Times New Roman" pitchFamily="18" charset="0"/>
              </a:rPr>
              <a:t>Fox 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1219200" y="7620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352800" y="7620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410200" y="7620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7162800" y="762000"/>
            <a:ext cx="457200" cy="0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838200" y="1397000"/>
          <a:ext cx="7620000" cy="5384800"/>
        </p:xfrm>
        <a:graphic>
          <a:graphicData uri="http://schemas.openxmlformats.org/presentationml/2006/ole">
            <p:oleObj spid="_x0000_s44035" name="Image" r:id="rId3" imgW="1828804" imgH="1292026" progId="Photoshop.Image.7">
              <p:embed/>
            </p:oleObj>
          </a:graphicData>
        </a:graphic>
      </p:graphicFrame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-152400" y="120650"/>
            <a:ext cx="967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u="sng"/>
              <a:t>10% Rule-</a:t>
            </a:r>
            <a:r>
              <a:rPr lang="en-US" sz="3200"/>
              <a:t> Each trophic level gets only 10% of the total biomass and energy of the level it eats from.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86800" cy="1143000"/>
          </a:xfrm>
        </p:spPr>
        <p:txBody>
          <a:bodyPr/>
          <a:lstStyle/>
          <a:p>
            <a:r>
              <a:rPr lang="en-US" sz="3200" u="sng"/>
              <a:t>Energy Pyramid</a:t>
            </a:r>
            <a:r>
              <a:rPr lang="en-US" sz="3200"/>
              <a:t>- </a:t>
            </a:r>
            <a:r>
              <a:rPr lang="en-US" sz="3200" b="0"/>
              <a:t>diagram showing how energy(and biomass) is lost as it moves up the trophic levels.</a:t>
            </a:r>
            <a:r>
              <a:rPr lang="en-US" sz="3200"/>
              <a:t> 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ph idx="1"/>
          </p:nvPr>
        </p:nvGraphicFramePr>
        <p:xfrm>
          <a:off x="76200" y="1905000"/>
          <a:ext cx="9067800" cy="4876800"/>
        </p:xfrm>
        <a:graphic>
          <a:graphicData uri="http://schemas.openxmlformats.org/presentationml/2006/ole">
            <p:oleObj spid="_x0000_s45059" name="Image" r:id="rId3" imgW="4422657" imgH="1935320" progId="Photoshop.Image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energy_py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762000"/>
            <a:ext cx="6096000" cy="565785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381000"/>
            <a:ext cx="3429000" cy="5867400"/>
          </a:xfrm>
        </p:spPr>
        <p:txBody>
          <a:bodyPr/>
          <a:lstStyle/>
          <a:p>
            <a:pPr algn="l"/>
            <a:r>
              <a:rPr lang="en-US" sz="4000" i="1">
                <a:solidFill>
                  <a:srgbClr val="FAFD00"/>
                </a:solidFill>
              </a:rPr>
              <a:t>What Trophic Level Should </a:t>
            </a:r>
            <a:br>
              <a:rPr lang="en-US" sz="4000" i="1">
                <a:solidFill>
                  <a:srgbClr val="FAFD00"/>
                </a:solidFill>
              </a:rPr>
            </a:br>
            <a:r>
              <a:rPr lang="en-US" sz="4000" i="1">
                <a:solidFill>
                  <a:srgbClr val="FAFD00"/>
                </a:solidFill>
              </a:rPr>
              <a:t>We Eat At???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81000"/>
            <a:ext cx="9067800" cy="1143000"/>
          </a:xfrm>
          <a:noFill/>
          <a:ln/>
        </p:spPr>
        <p:txBody>
          <a:bodyPr/>
          <a:lstStyle/>
          <a:p>
            <a:r>
              <a:rPr lang="en-US"/>
              <a:t>All the world’s energy comes from the sun. When the sun is gone...</a:t>
            </a: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3048000" y="2133600"/>
            <a:ext cx="2438400" cy="2438400"/>
            <a:chOff x="1920" y="1344"/>
            <a:chExt cx="1536" cy="1536"/>
          </a:xfrm>
        </p:grpSpPr>
        <p:sp>
          <p:nvSpPr>
            <p:cNvPr id="24579" name="Oval 3"/>
            <p:cNvSpPr>
              <a:spLocks noChangeArrowheads="1"/>
            </p:cNvSpPr>
            <p:nvPr/>
          </p:nvSpPr>
          <p:spPr bwMode="auto">
            <a:xfrm>
              <a:off x="1920" y="1344"/>
              <a:ext cx="1536" cy="1536"/>
            </a:xfrm>
            <a:prstGeom prst="ellipse">
              <a:avLst/>
            </a:prstGeom>
            <a:solidFill>
              <a:srgbClr val="C0C0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0" name="Oval 4"/>
            <p:cNvSpPr>
              <a:spLocks noChangeArrowheads="1"/>
            </p:cNvSpPr>
            <p:nvPr/>
          </p:nvSpPr>
          <p:spPr bwMode="auto">
            <a:xfrm>
              <a:off x="2022" y="1434"/>
              <a:ext cx="1346" cy="1356"/>
            </a:xfrm>
            <a:prstGeom prst="ellipse">
              <a:avLst/>
            </a:prstGeom>
            <a:solidFill>
              <a:srgbClr val="E0E0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1" name="Oval 5"/>
            <p:cNvSpPr>
              <a:spLocks noChangeArrowheads="1"/>
            </p:cNvSpPr>
            <p:nvPr/>
          </p:nvSpPr>
          <p:spPr bwMode="auto">
            <a:xfrm>
              <a:off x="2110" y="1520"/>
              <a:ext cx="1170" cy="1184"/>
            </a:xfrm>
            <a:prstGeom prst="ellipse">
              <a:avLst/>
            </a:prstGeom>
            <a:solidFill>
              <a:srgbClr val="FFFF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2" name="Oval 6"/>
            <p:cNvSpPr>
              <a:spLocks noChangeArrowheads="1"/>
            </p:cNvSpPr>
            <p:nvPr/>
          </p:nvSpPr>
          <p:spPr bwMode="auto">
            <a:xfrm>
              <a:off x="2198" y="1611"/>
              <a:ext cx="980" cy="1002"/>
            </a:xfrm>
            <a:prstGeom prst="ellipse">
              <a:avLst/>
            </a:prstGeom>
            <a:solidFill>
              <a:srgbClr val="FFFF4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8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2590800"/>
            <a:ext cx="3505200" cy="1752600"/>
          </a:xfrm>
          <a:noFill/>
          <a:ln/>
        </p:spPr>
        <p:txBody>
          <a:bodyPr/>
          <a:lstStyle/>
          <a:p>
            <a:pPr marL="342900" indent="-342900" algn="l"/>
            <a:r>
              <a:rPr lang="en-US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LADES" charset="0"/>
              </a:rPr>
              <a:t> We’re Gone!</a:t>
            </a:r>
          </a:p>
        </p:txBody>
      </p:sp>
      <p:graphicFrame>
        <p:nvGraphicFramePr>
          <p:cNvPr id="24585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" y="25400"/>
          <a:ext cx="6083300" cy="4051300"/>
        </p:xfrm>
        <a:graphic>
          <a:graphicData uri="http://schemas.openxmlformats.org/presentationml/2006/ole">
            <p:oleObj spid="_x0000_s24585" name="Microsoft WordArt 2.0" r:id="rId3" imgW="4572000" imgH="3047760" progId="MSWordArt.2">
              <p:embed/>
            </p:oleObj>
          </a:graphicData>
        </a:graphic>
      </p:graphicFrame>
      <p:graphicFrame>
        <p:nvGraphicFramePr>
          <p:cNvPr id="24586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4648200" y="3251200"/>
          <a:ext cx="4102100" cy="2730500"/>
        </p:xfrm>
        <a:graphic>
          <a:graphicData uri="http://schemas.openxmlformats.org/presentationml/2006/ole">
            <p:oleObj spid="_x0000_s24586" name="Microsoft WordArt 2.0" r:id="rId4" imgW="4572000" imgH="3047760" progId="MSWordArt.2">
              <p:embed/>
            </p:oleObj>
          </a:graphicData>
        </a:graphic>
      </p:graphicFrame>
      <p:graphicFrame>
        <p:nvGraphicFramePr>
          <p:cNvPr id="24587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19200" y="2692400"/>
          <a:ext cx="6083300" cy="4051300"/>
        </p:xfrm>
        <a:graphic>
          <a:graphicData uri="http://schemas.openxmlformats.org/presentationml/2006/ole">
            <p:oleObj spid="_x0000_s24587" name="Microsoft WordArt 2.0" r:id="rId5" imgW="4572000" imgH="3047760" progId="MSWordArt.2">
              <p:embed/>
            </p:oleObj>
          </a:graphicData>
        </a:graphic>
      </p:graphicFrame>
      <p:graphicFrame>
        <p:nvGraphicFramePr>
          <p:cNvPr id="24588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67000" y="381000"/>
          <a:ext cx="6083300" cy="4051300"/>
        </p:xfrm>
        <a:graphic>
          <a:graphicData uri="http://schemas.openxmlformats.org/presentationml/2006/ole">
            <p:oleObj spid="_x0000_s24588" name="Microsoft WordArt 2.0" r:id="rId6" imgW="4572000" imgH="3047760" progId="MSWordArt.2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47800" y="0"/>
          <a:ext cx="6083300" cy="4102100"/>
        </p:xfrm>
        <a:graphic>
          <a:graphicData uri="http://schemas.openxmlformats.org/presentationml/2006/ole">
            <p:oleObj spid="_x0000_s25602" name="Microsoft WordArt 2.0" r:id="rId3" imgW="4572000" imgH="3047760" progId="MSWordArt.2">
              <p:embed/>
            </p:oleObj>
          </a:graphicData>
        </a:graphic>
      </p:graphicFrame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8194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The materials of life, however, are 100% recyclable!</a:t>
            </a:r>
          </a:p>
        </p:txBody>
      </p:sp>
      <p:graphicFrame>
        <p:nvGraphicFramePr>
          <p:cNvPr id="2560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81000" y="1803400"/>
          <a:ext cx="6083300" cy="4051300"/>
        </p:xfrm>
        <a:graphic>
          <a:graphicData uri="http://schemas.openxmlformats.org/presentationml/2006/ole">
            <p:oleObj spid="_x0000_s25604" name="Microsoft WordArt 2.0" r:id="rId4" imgW="4572000" imgH="3047760" progId="MSWordArt.2">
              <p:embed/>
            </p:oleObj>
          </a:graphicData>
        </a:graphic>
      </p:graphicFrame>
      <p:graphicFrame>
        <p:nvGraphicFramePr>
          <p:cNvPr id="2560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90800" y="2641600"/>
          <a:ext cx="6083300" cy="4051300"/>
        </p:xfrm>
        <a:graphic>
          <a:graphicData uri="http://schemas.openxmlformats.org/presentationml/2006/ole">
            <p:oleObj spid="_x0000_s25605" name="Microsoft WordArt 2.0" r:id="rId5" imgW="4572000" imgH="3047760" progId="MSWordArt.2">
              <p:embed/>
            </p:oleObj>
          </a:graphicData>
        </a:graphic>
      </p:graphicFrame>
      <p:graphicFrame>
        <p:nvGraphicFramePr>
          <p:cNvPr id="2560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" y="0"/>
          <a:ext cx="5016500" cy="3340100"/>
        </p:xfrm>
        <a:graphic>
          <a:graphicData uri="http://schemas.openxmlformats.org/presentationml/2006/ole">
            <p:oleObj spid="_x0000_s25606" name="Microsoft WordArt 2.0" r:id="rId6" imgW="4572000" imgH="3047760" progId="MSWordArt.2">
              <p:embed/>
            </p:oleObj>
          </a:graphicData>
        </a:graphic>
      </p:graphicFrame>
      <p:graphicFrame>
        <p:nvGraphicFramePr>
          <p:cNvPr id="25607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47800" y="2794000"/>
          <a:ext cx="6083300" cy="4051300"/>
        </p:xfrm>
        <a:graphic>
          <a:graphicData uri="http://schemas.openxmlformats.org/presentationml/2006/ole">
            <p:oleObj spid="_x0000_s25607" name="Microsoft WordArt 2.0" r:id="rId7" imgW="4572000" imgH="3047760" progId="MSWordArt.2">
              <p:embed/>
            </p:oleObj>
          </a:graphicData>
        </a:graphic>
      </p:graphicFrame>
      <p:graphicFrame>
        <p:nvGraphicFramePr>
          <p:cNvPr id="25608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78288" y="0"/>
          <a:ext cx="4672012" cy="3111500"/>
        </p:xfrm>
        <a:graphic>
          <a:graphicData uri="http://schemas.openxmlformats.org/presentationml/2006/ole">
            <p:oleObj spid="_x0000_s25608" name="Microsoft WordArt 2.0" r:id="rId8" imgW="4572000" imgH="3047760" progId="MSWordArt.2">
              <p:embed/>
            </p:oleObj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4191000"/>
            <a:ext cx="9067800" cy="2590800"/>
          </a:xfrm>
          <a:prstGeom prst="rect">
            <a:avLst/>
          </a:prstGeom>
          <a:solidFill>
            <a:srgbClr val="372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57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28750"/>
            <a:ext cx="4495800" cy="4114800"/>
          </a:xfrm>
          <a:noFill/>
          <a:ln/>
        </p:spPr>
        <p:txBody>
          <a:bodyPr/>
          <a:lstStyle/>
          <a:p>
            <a:r>
              <a:rPr lang="en-US" sz="4000"/>
              <a:t> </a:t>
            </a:r>
            <a:r>
              <a:rPr lang="en-US" sz="4000" u="sng"/>
              <a:t>Decomposers</a:t>
            </a:r>
            <a:r>
              <a:rPr lang="en-US" sz="4000"/>
              <a:t>- get food energy by breaking down dead things and returning minerals to the soil.</a:t>
            </a:r>
          </a:p>
        </p:txBody>
      </p:sp>
      <p:graphicFrame>
        <p:nvGraphicFramePr>
          <p:cNvPr id="266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0" y="25400"/>
          <a:ext cx="6083300" cy="4051300"/>
        </p:xfrm>
        <a:graphic>
          <a:graphicData uri="http://schemas.openxmlformats.org/presentationml/2006/ole">
            <p:oleObj spid="_x0000_s26628" name="Microsoft WordArt 2.0" r:id="rId4" imgW="4572000" imgH="3047760" progId="MSWordArt.2">
              <p:embed/>
            </p:oleObj>
          </a:graphicData>
        </a:graphic>
      </p:graphicFrame>
      <p:graphicFrame>
        <p:nvGraphicFramePr>
          <p:cNvPr id="266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3048000" y="25400"/>
          <a:ext cx="6083300" cy="4051300"/>
        </p:xfrm>
        <a:graphic>
          <a:graphicData uri="http://schemas.openxmlformats.org/presentationml/2006/ole">
            <p:oleObj spid="_x0000_s26629" name="Microsoft WordArt 2.0" r:id="rId5" imgW="4572000" imgH="3047760" progId="MSWordArt.2">
              <p:embed/>
            </p:oleObj>
          </a:graphicData>
        </a:graphic>
      </p:graphicFrame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4283075" y="2665413"/>
            <a:ext cx="3490913" cy="1831975"/>
            <a:chOff x="2698" y="1679"/>
            <a:chExt cx="2199" cy="1154"/>
          </a:xfrm>
        </p:grpSpPr>
        <p:grpSp>
          <p:nvGrpSpPr>
            <p:cNvPr id="26632" name="Group 8"/>
            <p:cNvGrpSpPr>
              <a:grpSpLocks/>
            </p:cNvGrpSpPr>
            <p:nvPr/>
          </p:nvGrpSpPr>
          <p:grpSpPr bwMode="auto">
            <a:xfrm>
              <a:off x="2882" y="1707"/>
              <a:ext cx="1463" cy="797"/>
              <a:chOff x="2882" y="1707"/>
              <a:chExt cx="1463" cy="797"/>
            </a:xfrm>
          </p:grpSpPr>
          <p:sp>
            <p:nvSpPr>
              <p:cNvPr id="26630" name="Freeform 6"/>
              <p:cNvSpPr>
                <a:spLocks/>
              </p:cNvSpPr>
              <p:nvPr/>
            </p:nvSpPr>
            <p:spPr bwMode="auto">
              <a:xfrm>
                <a:off x="3911" y="1712"/>
                <a:ext cx="434" cy="519"/>
              </a:xfrm>
              <a:custGeom>
                <a:avLst/>
                <a:gdLst/>
                <a:ahLst/>
                <a:cxnLst>
                  <a:cxn ang="0">
                    <a:pos x="415" y="386"/>
                  </a:cxn>
                  <a:cxn ang="0">
                    <a:pos x="359" y="382"/>
                  </a:cxn>
                  <a:cxn ang="0">
                    <a:pos x="288" y="340"/>
                  </a:cxn>
                  <a:cxn ang="0">
                    <a:pos x="234" y="286"/>
                  </a:cxn>
                  <a:cxn ang="0">
                    <a:pos x="203" y="233"/>
                  </a:cxn>
                  <a:cxn ang="0">
                    <a:pos x="184" y="199"/>
                  </a:cxn>
                  <a:cxn ang="0">
                    <a:pos x="170" y="159"/>
                  </a:cxn>
                  <a:cxn ang="0">
                    <a:pos x="163" y="105"/>
                  </a:cxn>
                  <a:cxn ang="0">
                    <a:pos x="170" y="78"/>
                  </a:cxn>
                  <a:cxn ang="0">
                    <a:pos x="216" y="73"/>
                  </a:cxn>
                  <a:cxn ang="0">
                    <a:pos x="230" y="64"/>
                  </a:cxn>
                  <a:cxn ang="0">
                    <a:pos x="243" y="50"/>
                  </a:cxn>
                  <a:cxn ang="0">
                    <a:pos x="253" y="24"/>
                  </a:cxn>
                  <a:cxn ang="0">
                    <a:pos x="239" y="0"/>
                  </a:cxn>
                  <a:cxn ang="0">
                    <a:pos x="180" y="2"/>
                  </a:cxn>
                  <a:cxn ang="0">
                    <a:pos x="100" y="1"/>
                  </a:cxn>
                  <a:cxn ang="0">
                    <a:pos x="73" y="24"/>
                  </a:cxn>
                  <a:cxn ang="0">
                    <a:pos x="64" y="92"/>
                  </a:cxn>
                  <a:cxn ang="0">
                    <a:pos x="55" y="95"/>
                  </a:cxn>
                  <a:cxn ang="0">
                    <a:pos x="64" y="196"/>
                  </a:cxn>
                  <a:cxn ang="0">
                    <a:pos x="54" y="240"/>
                  </a:cxn>
                  <a:cxn ang="0">
                    <a:pos x="36" y="295"/>
                  </a:cxn>
                  <a:cxn ang="0">
                    <a:pos x="0" y="413"/>
                  </a:cxn>
                  <a:cxn ang="0">
                    <a:pos x="433" y="518"/>
                  </a:cxn>
                  <a:cxn ang="0">
                    <a:pos x="415" y="386"/>
                  </a:cxn>
                </a:cxnLst>
                <a:rect l="0" t="0" r="r" b="b"/>
                <a:pathLst>
                  <a:path w="434" h="519">
                    <a:moveTo>
                      <a:pt x="415" y="386"/>
                    </a:moveTo>
                    <a:lnTo>
                      <a:pt x="359" y="382"/>
                    </a:lnTo>
                    <a:lnTo>
                      <a:pt x="288" y="340"/>
                    </a:lnTo>
                    <a:lnTo>
                      <a:pt x="234" y="286"/>
                    </a:lnTo>
                    <a:lnTo>
                      <a:pt x="203" y="233"/>
                    </a:lnTo>
                    <a:lnTo>
                      <a:pt x="184" y="199"/>
                    </a:lnTo>
                    <a:lnTo>
                      <a:pt x="170" y="159"/>
                    </a:lnTo>
                    <a:lnTo>
                      <a:pt x="163" y="105"/>
                    </a:lnTo>
                    <a:lnTo>
                      <a:pt x="170" y="78"/>
                    </a:lnTo>
                    <a:lnTo>
                      <a:pt x="216" y="73"/>
                    </a:lnTo>
                    <a:lnTo>
                      <a:pt x="230" y="64"/>
                    </a:lnTo>
                    <a:lnTo>
                      <a:pt x="243" y="50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80" y="2"/>
                    </a:lnTo>
                    <a:lnTo>
                      <a:pt x="100" y="1"/>
                    </a:lnTo>
                    <a:lnTo>
                      <a:pt x="73" y="24"/>
                    </a:lnTo>
                    <a:lnTo>
                      <a:pt x="64" y="92"/>
                    </a:lnTo>
                    <a:lnTo>
                      <a:pt x="55" y="95"/>
                    </a:lnTo>
                    <a:lnTo>
                      <a:pt x="64" y="196"/>
                    </a:lnTo>
                    <a:lnTo>
                      <a:pt x="54" y="240"/>
                    </a:lnTo>
                    <a:lnTo>
                      <a:pt x="36" y="295"/>
                    </a:lnTo>
                    <a:lnTo>
                      <a:pt x="0" y="413"/>
                    </a:lnTo>
                    <a:lnTo>
                      <a:pt x="433" y="518"/>
                    </a:lnTo>
                    <a:lnTo>
                      <a:pt x="415" y="386"/>
                    </a:lnTo>
                  </a:path>
                </a:pathLst>
              </a:custGeom>
              <a:solidFill>
                <a:srgbClr val="606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1" name="Freeform 7"/>
              <p:cNvSpPr>
                <a:spLocks/>
              </p:cNvSpPr>
              <p:nvPr/>
            </p:nvSpPr>
            <p:spPr bwMode="auto">
              <a:xfrm>
                <a:off x="2882" y="1707"/>
                <a:ext cx="443" cy="797"/>
              </a:xfrm>
              <a:custGeom>
                <a:avLst/>
                <a:gdLst/>
                <a:ahLst/>
                <a:cxnLst>
                  <a:cxn ang="0">
                    <a:pos x="424" y="432"/>
                  </a:cxn>
                  <a:cxn ang="0">
                    <a:pos x="374" y="382"/>
                  </a:cxn>
                  <a:cxn ang="0">
                    <a:pos x="318" y="332"/>
                  </a:cxn>
                  <a:cxn ang="0">
                    <a:pos x="274" y="301"/>
                  </a:cxn>
                  <a:cxn ang="0">
                    <a:pos x="234" y="288"/>
                  </a:cxn>
                  <a:cxn ang="0">
                    <a:pos x="203" y="251"/>
                  </a:cxn>
                  <a:cxn ang="0">
                    <a:pos x="180" y="210"/>
                  </a:cxn>
                  <a:cxn ang="0">
                    <a:pos x="161" y="155"/>
                  </a:cxn>
                  <a:cxn ang="0">
                    <a:pos x="139" y="111"/>
                  </a:cxn>
                  <a:cxn ang="0">
                    <a:pos x="113" y="60"/>
                  </a:cxn>
                  <a:cxn ang="0">
                    <a:pos x="84" y="14"/>
                  </a:cxn>
                  <a:cxn ang="0">
                    <a:pos x="58" y="0"/>
                  </a:cxn>
                  <a:cxn ang="0">
                    <a:pos x="24" y="5"/>
                  </a:cxn>
                  <a:cxn ang="0">
                    <a:pos x="9" y="18"/>
                  </a:cxn>
                  <a:cxn ang="0">
                    <a:pos x="0" y="47"/>
                  </a:cxn>
                  <a:cxn ang="0">
                    <a:pos x="0" y="74"/>
                  </a:cxn>
                  <a:cxn ang="0">
                    <a:pos x="24" y="95"/>
                  </a:cxn>
                  <a:cxn ang="0">
                    <a:pos x="59" y="123"/>
                  </a:cxn>
                  <a:cxn ang="0">
                    <a:pos x="85" y="191"/>
                  </a:cxn>
                  <a:cxn ang="0">
                    <a:pos x="94" y="233"/>
                  </a:cxn>
                  <a:cxn ang="0">
                    <a:pos x="103" y="287"/>
                  </a:cxn>
                  <a:cxn ang="0">
                    <a:pos x="112" y="359"/>
                  </a:cxn>
                  <a:cxn ang="0">
                    <a:pos x="176" y="401"/>
                  </a:cxn>
                  <a:cxn ang="0">
                    <a:pos x="203" y="483"/>
                  </a:cxn>
                  <a:cxn ang="0">
                    <a:pos x="235" y="646"/>
                  </a:cxn>
                  <a:cxn ang="0">
                    <a:pos x="275" y="796"/>
                  </a:cxn>
                  <a:cxn ang="0">
                    <a:pos x="442" y="688"/>
                  </a:cxn>
                  <a:cxn ang="0">
                    <a:pos x="424" y="432"/>
                  </a:cxn>
                </a:cxnLst>
                <a:rect l="0" t="0" r="r" b="b"/>
                <a:pathLst>
                  <a:path w="443" h="797">
                    <a:moveTo>
                      <a:pt x="424" y="432"/>
                    </a:moveTo>
                    <a:lnTo>
                      <a:pt x="374" y="382"/>
                    </a:lnTo>
                    <a:lnTo>
                      <a:pt x="318" y="332"/>
                    </a:lnTo>
                    <a:lnTo>
                      <a:pt x="274" y="301"/>
                    </a:lnTo>
                    <a:lnTo>
                      <a:pt x="234" y="288"/>
                    </a:lnTo>
                    <a:lnTo>
                      <a:pt x="203" y="251"/>
                    </a:lnTo>
                    <a:lnTo>
                      <a:pt x="180" y="210"/>
                    </a:lnTo>
                    <a:lnTo>
                      <a:pt x="161" y="155"/>
                    </a:lnTo>
                    <a:lnTo>
                      <a:pt x="139" y="111"/>
                    </a:lnTo>
                    <a:lnTo>
                      <a:pt x="113" y="60"/>
                    </a:lnTo>
                    <a:lnTo>
                      <a:pt x="84" y="14"/>
                    </a:lnTo>
                    <a:lnTo>
                      <a:pt x="58" y="0"/>
                    </a:lnTo>
                    <a:lnTo>
                      <a:pt x="24" y="5"/>
                    </a:lnTo>
                    <a:lnTo>
                      <a:pt x="9" y="18"/>
                    </a:lnTo>
                    <a:lnTo>
                      <a:pt x="0" y="47"/>
                    </a:lnTo>
                    <a:lnTo>
                      <a:pt x="0" y="74"/>
                    </a:lnTo>
                    <a:lnTo>
                      <a:pt x="24" y="95"/>
                    </a:lnTo>
                    <a:lnTo>
                      <a:pt x="59" y="123"/>
                    </a:lnTo>
                    <a:lnTo>
                      <a:pt x="85" y="191"/>
                    </a:lnTo>
                    <a:lnTo>
                      <a:pt x="94" y="233"/>
                    </a:lnTo>
                    <a:lnTo>
                      <a:pt x="103" y="287"/>
                    </a:lnTo>
                    <a:lnTo>
                      <a:pt x="112" y="359"/>
                    </a:lnTo>
                    <a:lnTo>
                      <a:pt x="176" y="401"/>
                    </a:lnTo>
                    <a:lnTo>
                      <a:pt x="203" y="483"/>
                    </a:lnTo>
                    <a:lnTo>
                      <a:pt x="235" y="646"/>
                    </a:lnTo>
                    <a:lnTo>
                      <a:pt x="275" y="796"/>
                    </a:lnTo>
                    <a:lnTo>
                      <a:pt x="442" y="688"/>
                    </a:lnTo>
                    <a:lnTo>
                      <a:pt x="424" y="432"/>
                    </a:lnTo>
                  </a:path>
                </a:pathLst>
              </a:custGeom>
              <a:solidFill>
                <a:srgbClr val="606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3" name="Freeform 9"/>
            <p:cNvSpPr>
              <a:spLocks/>
            </p:cNvSpPr>
            <p:nvPr/>
          </p:nvSpPr>
          <p:spPr bwMode="auto">
            <a:xfrm>
              <a:off x="4054" y="2078"/>
              <a:ext cx="324" cy="118"/>
            </a:xfrm>
            <a:custGeom>
              <a:avLst/>
              <a:gdLst/>
              <a:ahLst/>
              <a:cxnLst>
                <a:cxn ang="0">
                  <a:pos x="323" y="17"/>
                </a:cxn>
                <a:cxn ang="0">
                  <a:pos x="255" y="0"/>
                </a:cxn>
                <a:cxn ang="0">
                  <a:pos x="232" y="4"/>
                </a:cxn>
                <a:cxn ang="0">
                  <a:pos x="197" y="0"/>
                </a:cxn>
                <a:cxn ang="0">
                  <a:pos x="166" y="0"/>
                </a:cxn>
                <a:cxn ang="0">
                  <a:pos x="133" y="4"/>
                </a:cxn>
                <a:cxn ang="0">
                  <a:pos x="107" y="4"/>
                </a:cxn>
                <a:cxn ang="0">
                  <a:pos x="93" y="5"/>
                </a:cxn>
                <a:cxn ang="0">
                  <a:pos x="69" y="12"/>
                </a:cxn>
                <a:cxn ang="0">
                  <a:pos x="43" y="22"/>
                </a:cxn>
                <a:cxn ang="0">
                  <a:pos x="30" y="27"/>
                </a:cxn>
                <a:cxn ang="0">
                  <a:pos x="16" y="31"/>
                </a:cxn>
                <a:cxn ang="0">
                  <a:pos x="3" y="35"/>
                </a:cxn>
                <a:cxn ang="0">
                  <a:pos x="0" y="45"/>
                </a:cxn>
                <a:cxn ang="0">
                  <a:pos x="209" y="117"/>
                </a:cxn>
                <a:cxn ang="0">
                  <a:pos x="323" y="17"/>
                </a:cxn>
              </a:cxnLst>
              <a:rect l="0" t="0" r="r" b="b"/>
              <a:pathLst>
                <a:path w="324" h="118">
                  <a:moveTo>
                    <a:pt x="323" y="17"/>
                  </a:moveTo>
                  <a:lnTo>
                    <a:pt x="255" y="0"/>
                  </a:lnTo>
                  <a:lnTo>
                    <a:pt x="232" y="4"/>
                  </a:lnTo>
                  <a:lnTo>
                    <a:pt x="197" y="0"/>
                  </a:lnTo>
                  <a:lnTo>
                    <a:pt x="166" y="0"/>
                  </a:lnTo>
                  <a:lnTo>
                    <a:pt x="133" y="4"/>
                  </a:lnTo>
                  <a:lnTo>
                    <a:pt x="107" y="4"/>
                  </a:lnTo>
                  <a:lnTo>
                    <a:pt x="93" y="5"/>
                  </a:lnTo>
                  <a:lnTo>
                    <a:pt x="69" y="12"/>
                  </a:lnTo>
                  <a:lnTo>
                    <a:pt x="43" y="22"/>
                  </a:lnTo>
                  <a:lnTo>
                    <a:pt x="30" y="27"/>
                  </a:lnTo>
                  <a:lnTo>
                    <a:pt x="16" y="31"/>
                  </a:lnTo>
                  <a:lnTo>
                    <a:pt x="3" y="35"/>
                  </a:lnTo>
                  <a:lnTo>
                    <a:pt x="0" y="45"/>
                  </a:lnTo>
                  <a:lnTo>
                    <a:pt x="209" y="117"/>
                  </a:lnTo>
                  <a:lnTo>
                    <a:pt x="323" y="17"/>
                  </a:lnTo>
                </a:path>
              </a:pathLst>
            </a:custGeom>
            <a:solidFill>
              <a:srgbClr val="201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auto">
            <a:xfrm>
              <a:off x="2728" y="1679"/>
              <a:ext cx="2168" cy="1084"/>
            </a:xfrm>
            <a:custGeom>
              <a:avLst/>
              <a:gdLst/>
              <a:ahLst/>
              <a:cxnLst>
                <a:cxn ang="0">
                  <a:pos x="2098" y="887"/>
                </a:cxn>
                <a:cxn ang="0">
                  <a:pos x="2103" y="823"/>
                </a:cxn>
                <a:cxn ang="0">
                  <a:pos x="2149" y="688"/>
                </a:cxn>
                <a:cxn ang="0">
                  <a:pos x="2112" y="620"/>
                </a:cxn>
                <a:cxn ang="0">
                  <a:pos x="2099" y="601"/>
                </a:cxn>
                <a:cxn ang="0">
                  <a:pos x="2095" y="587"/>
                </a:cxn>
                <a:cxn ang="0">
                  <a:pos x="2072" y="583"/>
                </a:cxn>
                <a:cxn ang="0">
                  <a:pos x="2049" y="591"/>
                </a:cxn>
                <a:cxn ang="0">
                  <a:pos x="1878" y="491"/>
                </a:cxn>
                <a:cxn ang="0">
                  <a:pos x="1842" y="341"/>
                </a:cxn>
                <a:cxn ang="0">
                  <a:pos x="1932" y="97"/>
                </a:cxn>
                <a:cxn ang="0">
                  <a:pos x="1986" y="88"/>
                </a:cxn>
                <a:cxn ang="0">
                  <a:pos x="2023" y="70"/>
                </a:cxn>
                <a:cxn ang="0">
                  <a:pos x="2036" y="15"/>
                </a:cxn>
                <a:cxn ang="0">
                  <a:pos x="1883" y="2"/>
                </a:cxn>
                <a:cxn ang="0">
                  <a:pos x="1674" y="278"/>
                </a:cxn>
                <a:cxn ang="0">
                  <a:pos x="1588" y="429"/>
                </a:cxn>
                <a:cxn ang="0">
                  <a:pos x="1534" y="492"/>
                </a:cxn>
                <a:cxn ang="0">
                  <a:pos x="1306" y="437"/>
                </a:cxn>
                <a:cxn ang="0">
                  <a:pos x="1065" y="410"/>
                </a:cxn>
                <a:cxn ang="0">
                  <a:pos x="894" y="482"/>
                </a:cxn>
                <a:cxn ang="0">
                  <a:pos x="818" y="464"/>
                </a:cxn>
                <a:cxn ang="0">
                  <a:pos x="755" y="333"/>
                </a:cxn>
                <a:cxn ang="0">
                  <a:pos x="677" y="228"/>
                </a:cxn>
                <a:cxn ang="0">
                  <a:pos x="750" y="77"/>
                </a:cxn>
                <a:cxn ang="0">
                  <a:pos x="817" y="70"/>
                </a:cxn>
                <a:cxn ang="0">
                  <a:pos x="821" y="5"/>
                </a:cxn>
                <a:cxn ang="0">
                  <a:pos x="714" y="0"/>
                </a:cxn>
                <a:cxn ang="0">
                  <a:pos x="538" y="165"/>
                </a:cxn>
                <a:cxn ang="0">
                  <a:pos x="559" y="293"/>
                </a:cxn>
                <a:cxn ang="0">
                  <a:pos x="523" y="546"/>
                </a:cxn>
                <a:cxn ang="0">
                  <a:pos x="465" y="743"/>
                </a:cxn>
                <a:cxn ang="0">
                  <a:pos x="437" y="633"/>
                </a:cxn>
                <a:cxn ang="0">
                  <a:pos x="416" y="482"/>
                </a:cxn>
                <a:cxn ang="0">
                  <a:pos x="379" y="346"/>
                </a:cxn>
                <a:cxn ang="0">
                  <a:pos x="347" y="292"/>
                </a:cxn>
                <a:cxn ang="0">
                  <a:pos x="284" y="232"/>
                </a:cxn>
                <a:cxn ang="0">
                  <a:pos x="213" y="196"/>
                </a:cxn>
                <a:cxn ang="0">
                  <a:pos x="145" y="192"/>
                </a:cxn>
                <a:cxn ang="0">
                  <a:pos x="68" y="187"/>
                </a:cxn>
                <a:cxn ang="0">
                  <a:pos x="0" y="210"/>
                </a:cxn>
                <a:cxn ang="0">
                  <a:pos x="18" y="260"/>
                </a:cxn>
                <a:cxn ang="0">
                  <a:pos x="72" y="260"/>
                </a:cxn>
                <a:cxn ang="0">
                  <a:pos x="194" y="265"/>
                </a:cxn>
                <a:cxn ang="0">
                  <a:pos x="270" y="311"/>
                </a:cxn>
                <a:cxn ang="0">
                  <a:pos x="320" y="401"/>
                </a:cxn>
                <a:cxn ang="0">
                  <a:pos x="347" y="492"/>
                </a:cxn>
                <a:cxn ang="0">
                  <a:pos x="357" y="642"/>
                </a:cxn>
                <a:cxn ang="0">
                  <a:pos x="389" y="815"/>
                </a:cxn>
                <a:cxn ang="0">
                  <a:pos x="456" y="923"/>
                </a:cxn>
                <a:cxn ang="0">
                  <a:pos x="586" y="1000"/>
                </a:cxn>
                <a:cxn ang="0">
                  <a:pos x="830" y="1000"/>
                </a:cxn>
                <a:cxn ang="0">
                  <a:pos x="1114" y="987"/>
                </a:cxn>
                <a:cxn ang="0">
                  <a:pos x="1458" y="1000"/>
                </a:cxn>
                <a:cxn ang="0">
                  <a:pos x="1666" y="1057"/>
                </a:cxn>
                <a:cxn ang="0">
                  <a:pos x="1996" y="1082"/>
                </a:cxn>
              </a:cxnLst>
              <a:rect l="0" t="0" r="r" b="b"/>
              <a:pathLst>
                <a:path w="2168" h="1084">
                  <a:moveTo>
                    <a:pt x="2099" y="914"/>
                  </a:moveTo>
                  <a:lnTo>
                    <a:pt x="2098" y="887"/>
                  </a:lnTo>
                  <a:lnTo>
                    <a:pt x="2099" y="873"/>
                  </a:lnTo>
                  <a:lnTo>
                    <a:pt x="2103" y="823"/>
                  </a:lnTo>
                  <a:lnTo>
                    <a:pt x="2167" y="702"/>
                  </a:lnTo>
                  <a:lnTo>
                    <a:pt x="2149" y="688"/>
                  </a:lnTo>
                  <a:lnTo>
                    <a:pt x="2136" y="656"/>
                  </a:lnTo>
                  <a:lnTo>
                    <a:pt x="2112" y="620"/>
                  </a:lnTo>
                  <a:lnTo>
                    <a:pt x="2098" y="615"/>
                  </a:lnTo>
                  <a:lnTo>
                    <a:pt x="2099" y="601"/>
                  </a:lnTo>
                  <a:lnTo>
                    <a:pt x="2098" y="591"/>
                  </a:lnTo>
                  <a:lnTo>
                    <a:pt x="2095" y="587"/>
                  </a:lnTo>
                  <a:lnTo>
                    <a:pt x="2085" y="582"/>
                  </a:lnTo>
                  <a:lnTo>
                    <a:pt x="2072" y="583"/>
                  </a:lnTo>
                  <a:lnTo>
                    <a:pt x="2063" y="587"/>
                  </a:lnTo>
                  <a:lnTo>
                    <a:pt x="2049" y="591"/>
                  </a:lnTo>
                  <a:lnTo>
                    <a:pt x="2026" y="605"/>
                  </a:lnTo>
                  <a:lnTo>
                    <a:pt x="1878" y="491"/>
                  </a:lnTo>
                  <a:lnTo>
                    <a:pt x="1856" y="396"/>
                  </a:lnTo>
                  <a:lnTo>
                    <a:pt x="1842" y="341"/>
                  </a:lnTo>
                  <a:lnTo>
                    <a:pt x="1917" y="128"/>
                  </a:lnTo>
                  <a:lnTo>
                    <a:pt x="1932" y="97"/>
                  </a:lnTo>
                  <a:lnTo>
                    <a:pt x="1950" y="88"/>
                  </a:lnTo>
                  <a:lnTo>
                    <a:pt x="1986" y="88"/>
                  </a:lnTo>
                  <a:lnTo>
                    <a:pt x="2004" y="84"/>
                  </a:lnTo>
                  <a:lnTo>
                    <a:pt x="2023" y="70"/>
                  </a:lnTo>
                  <a:lnTo>
                    <a:pt x="2031" y="43"/>
                  </a:lnTo>
                  <a:lnTo>
                    <a:pt x="2036" y="15"/>
                  </a:lnTo>
                  <a:lnTo>
                    <a:pt x="2023" y="2"/>
                  </a:lnTo>
                  <a:lnTo>
                    <a:pt x="1883" y="2"/>
                  </a:lnTo>
                  <a:lnTo>
                    <a:pt x="1841" y="28"/>
                  </a:lnTo>
                  <a:lnTo>
                    <a:pt x="1674" y="278"/>
                  </a:lnTo>
                  <a:lnTo>
                    <a:pt x="1634" y="346"/>
                  </a:lnTo>
                  <a:lnTo>
                    <a:pt x="1588" y="429"/>
                  </a:lnTo>
                  <a:lnTo>
                    <a:pt x="1575" y="475"/>
                  </a:lnTo>
                  <a:lnTo>
                    <a:pt x="1534" y="492"/>
                  </a:lnTo>
                  <a:lnTo>
                    <a:pt x="1458" y="464"/>
                  </a:lnTo>
                  <a:lnTo>
                    <a:pt x="1306" y="437"/>
                  </a:lnTo>
                  <a:lnTo>
                    <a:pt x="1160" y="415"/>
                  </a:lnTo>
                  <a:lnTo>
                    <a:pt x="1065" y="410"/>
                  </a:lnTo>
                  <a:lnTo>
                    <a:pt x="969" y="442"/>
                  </a:lnTo>
                  <a:lnTo>
                    <a:pt x="894" y="482"/>
                  </a:lnTo>
                  <a:lnTo>
                    <a:pt x="817" y="505"/>
                  </a:lnTo>
                  <a:lnTo>
                    <a:pt x="818" y="464"/>
                  </a:lnTo>
                  <a:lnTo>
                    <a:pt x="798" y="409"/>
                  </a:lnTo>
                  <a:lnTo>
                    <a:pt x="755" y="333"/>
                  </a:lnTo>
                  <a:lnTo>
                    <a:pt x="691" y="273"/>
                  </a:lnTo>
                  <a:lnTo>
                    <a:pt x="677" y="228"/>
                  </a:lnTo>
                  <a:lnTo>
                    <a:pt x="672" y="169"/>
                  </a:lnTo>
                  <a:lnTo>
                    <a:pt x="750" y="77"/>
                  </a:lnTo>
                  <a:lnTo>
                    <a:pt x="790" y="84"/>
                  </a:lnTo>
                  <a:lnTo>
                    <a:pt x="817" y="70"/>
                  </a:lnTo>
                  <a:lnTo>
                    <a:pt x="830" y="39"/>
                  </a:lnTo>
                  <a:lnTo>
                    <a:pt x="821" y="5"/>
                  </a:lnTo>
                  <a:lnTo>
                    <a:pt x="804" y="1"/>
                  </a:lnTo>
                  <a:lnTo>
                    <a:pt x="714" y="0"/>
                  </a:lnTo>
                  <a:lnTo>
                    <a:pt x="623" y="78"/>
                  </a:lnTo>
                  <a:lnTo>
                    <a:pt x="538" y="165"/>
                  </a:lnTo>
                  <a:lnTo>
                    <a:pt x="555" y="233"/>
                  </a:lnTo>
                  <a:lnTo>
                    <a:pt x="559" y="293"/>
                  </a:lnTo>
                  <a:lnTo>
                    <a:pt x="555" y="397"/>
                  </a:lnTo>
                  <a:lnTo>
                    <a:pt x="523" y="546"/>
                  </a:lnTo>
                  <a:lnTo>
                    <a:pt x="483" y="675"/>
                  </a:lnTo>
                  <a:lnTo>
                    <a:pt x="465" y="743"/>
                  </a:lnTo>
                  <a:lnTo>
                    <a:pt x="446" y="678"/>
                  </a:lnTo>
                  <a:lnTo>
                    <a:pt x="437" y="633"/>
                  </a:lnTo>
                  <a:lnTo>
                    <a:pt x="425" y="559"/>
                  </a:lnTo>
                  <a:lnTo>
                    <a:pt x="416" y="482"/>
                  </a:lnTo>
                  <a:lnTo>
                    <a:pt x="397" y="409"/>
                  </a:lnTo>
                  <a:lnTo>
                    <a:pt x="379" y="346"/>
                  </a:lnTo>
                  <a:lnTo>
                    <a:pt x="361" y="306"/>
                  </a:lnTo>
                  <a:lnTo>
                    <a:pt x="347" y="292"/>
                  </a:lnTo>
                  <a:lnTo>
                    <a:pt x="320" y="260"/>
                  </a:lnTo>
                  <a:lnTo>
                    <a:pt x="284" y="232"/>
                  </a:lnTo>
                  <a:lnTo>
                    <a:pt x="261" y="220"/>
                  </a:lnTo>
                  <a:lnTo>
                    <a:pt x="213" y="196"/>
                  </a:lnTo>
                  <a:lnTo>
                    <a:pt x="181" y="192"/>
                  </a:lnTo>
                  <a:lnTo>
                    <a:pt x="145" y="192"/>
                  </a:lnTo>
                  <a:lnTo>
                    <a:pt x="109" y="192"/>
                  </a:lnTo>
                  <a:lnTo>
                    <a:pt x="68" y="187"/>
                  </a:lnTo>
                  <a:lnTo>
                    <a:pt x="27" y="196"/>
                  </a:lnTo>
                  <a:lnTo>
                    <a:pt x="0" y="210"/>
                  </a:lnTo>
                  <a:lnTo>
                    <a:pt x="0" y="248"/>
                  </a:lnTo>
                  <a:lnTo>
                    <a:pt x="18" y="260"/>
                  </a:lnTo>
                  <a:lnTo>
                    <a:pt x="45" y="265"/>
                  </a:lnTo>
                  <a:lnTo>
                    <a:pt x="72" y="260"/>
                  </a:lnTo>
                  <a:lnTo>
                    <a:pt x="117" y="251"/>
                  </a:lnTo>
                  <a:lnTo>
                    <a:pt x="194" y="265"/>
                  </a:lnTo>
                  <a:lnTo>
                    <a:pt x="244" y="283"/>
                  </a:lnTo>
                  <a:lnTo>
                    <a:pt x="270" y="311"/>
                  </a:lnTo>
                  <a:lnTo>
                    <a:pt x="302" y="361"/>
                  </a:lnTo>
                  <a:lnTo>
                    <a:pt x="320" y="401"/>
                  </a:lnTo>
                  <a:lnTo>
                    <a:pt x="334" y="441"/>
                  </a:lnTo>
                  <a:lnTo>
                    <a:pt x="347" y="492"/>
                  </a:lnTo>
                  <a:lnTo>
                    <a:pt x="352" y="538"/>
                  </a:lnTo>
                  <a:lnTo>
                    <a:pt x="357" y="642"/>
                  </a:lnTo>
                  <a:lnTo>
                    <a:pt x="370" y="742"/>
                  </a:lnTo>
                  <a:lnTo>
                    <a:pt x="389" y="815"/>
                  </a:lnTo>
                  <a:lnTo>
                    <a:pt x="416" y="875"/>
                  </a:lnTo>
                  <a:lnTo>
                    <a:pt x="456" y="923"/>
                  </a:lnTo>
                  <a:lnTo>
                    <a:pt x="505" y="959"/>
                  </a:lnTo>
                  <a:lnTo>
                    <a:pt x="586" y="1000"/>
                  </a:lnTo>
                  <a:lnTo>
                    <a:pt x="737" y="1016"/>
                  </a:lnTo>
                  <a:lnTo>
                    <a:pt x="830" y="1000"/>
                  </a:lnTo>
                  <a:lnTo>
                    <a:pt x="944" y="996"/>
                  </a:lnTo>
                  <a:lnTo>
                    <a:pt x="1114" y="987"/>
                  </a:lnTo>
                  <a:lnTo>
                    <a:pt x="1210" y="1010"/>
                  </a:lnTo>
                  <a:lnTo>
                    <a:pt x="1458" y="1000"/>
                  </a:lnTo>
                  <a:lnTo>
                    <a:pt x="1479" y="999"/>
                  </a:lnTo>
                  <a:lnTo>
                    <a:pt x="1666" y="1057"/>
                  </a:lnTo>
                  <a:lnTo>
                    <a:pt x="1820" y="1083"/>
                  </a:lnTo>
                  <a:lnTo>
                    <a:pt x="1996" y="1082"/>
                  </a:lnTo>
                  <a:lnTo>
                    <a:pt x="2099" y="914"/>
                  </a:lnTo>
                </a:path>
              </a:pathLst>
            </a:custGeom>
            <a:solidFill>
              <a:srgbClr val="FFC08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11"/>
            <p:cNvSpPr>
              <a:spLocks/>
            </p:cNvSpPr>
            <p:nvPr/>
          </p:nvSpPr>
          <p:spPr bwMode="auto">
            <a:xfrm>
              <a:off x="2698" y="1859"/>
              <a:ext cx="155" cy="101"/>
            </a:xfrm>
            <a:custGeom>
              <a:avLst/>
              <a:gdLst/>
              <a:ahLst/>
              <a:cxnLst>
                <a:cxn ang="0">
                  <a:pos x="149" y="64"/>
                </a:cxn>
                <a:cxn ang="0">
                  <a:pos x="146" y="78"/>
                </a:cxn>
                <a:cxn ang="0">
                  <a:pos x="127" y="86"/>
                </a:cxn>
                <a:cxn ang="0">
                  <a:pos x="112" y="91"/>
                </a:cxn>
                <a:cxn ang="0">
                  <a:pos x="91" y="100"/>
                </a:cxn>
                <a:cxn ang="0">
                  <a:pos x="59" y="95"/>
                </a:cxn>
                <a:cxn ang="0">
                  <a:pos x="40" y="85"/>
                </a:cxn>
                <a:cxn ang="0">
                  <a:pos x="32" y="84"/>
                </a:cxn>
                <a:cxn ang="0">
                  <a:pos x="18" y="73"/>
                </a:cxn>
                <a:cxn ang="0">
                  <a:pos x="0" y="50"/>
                </a:cxn>
                <a:cxn ang="0">
                  <a:pos x="18" y="33"/>
                </a:cxn>
                <a:cxn ang="0">
                  <a:pos x="31" y="23"/>
                </a:cxn>
                <a:cxn ang="0">
                  <a:pos x="45" y="14"/>
                </a:cxn>
                <a:cxn ang="0">
                  <a:pos x="68" y="5"/>
                </a:cxn>
                <a:cxn ang="0">
                  <a:pos x="91" y="0"/>
                </a:cxn>
                <a:cxn ang="0">
                  <a:pos x="99" y="0"/>
                </a:cxn>
                <a:cxn ang="0">
                  <a:pos x="122" y="5"/>
                </a:cxn>
                <a:cxn ang="0">
                  <a:pos x="132" y="10"/>
                </a:cxn>
                <a:cxn ang="0">
                  <a:pos x="145" y="15"/>
                </a:cxn>
                <a:cxn ang="0">
                  <a:pos x="149" y="28"/>
                </a:cxn>
                <a:cxn ang="0">
                  <a:pos x="154" y="42"/>
                </a:cxn>
                <a:cxn ang="0">
                  <a:pos x="149" y="59"/>
                </a:cxn>
                <a:cxn ang="0">
                  <a:pos x="149" y="64"/>
                </a:cxn>
              </a:cxnLst>
              <a:rect l="0" t="0" r="r" b="b"/>
              <a:pathLst>
                <a:path w="155" h="101">
                  <a:moveTo>
                    <a:pt x="149" y="64"/>
                  </a:moveTo>
                  <a:lnTo>
                    <a:pt x="146" y="78"/>
                  </a:lnTo>
                  <a:lnTo>
                    <a:pt x="127" y="86"/>
                  </a:lnTo>
                  <a:lnTo>
                    <a:pt x="112" y="91"/>
                  </a:lnTo>
                  <a:lnTo>
                    <a:pt x="91" y="100"/>
                  </a:lnTo>
                  <a:lnTo>
                    <a:pt x="59" y="95"/>
                  </a:lnTo>
                  <a:lnTo>
                    <a:pt x="40" y="85"/>
                  </a:lnTo>
                  <a:lnTo>
                    <a:pt x="32" y="84"/>
                  </a:lnTo>
                  <a:lnTo>
                    <a:pt x="18" y="73"/>
                  </a:lnTo>
                  <a:lnTo>
                    <a:pt x="0" y="50"/>
                  </a:lnTo>
                  <a:lnTo>
                    <a:pt x="18" y="33"/>
                  </a:lnTo>
                  <a:lnTo>
                    <a:pt x="31" y="23"/>
                  </a:lnTo>
                  <a:lnTo>
                    <a:pt x="45" y="14"/>
                  </a:lnTo>
                  <a:lnTo>
                    <a:pt x="68" y="5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22" y="5"/>
                  </a:lnTo>
                  <a:lnTo>
                    <a:pt x="132" y="10"/>
                  </a:lnTo>
                  <a:lnTo>
                    <a:pt x="145" y="15"/>
                  </a:lnTo>
                  <a:lnTo>
                    <a:pt x="149" y="28"/>
                  </a:lnTo>
                  <a:lnTo>
                    <a:pt x="154" y="42"/>
                  </a:lnTo>
                  <a:lnTo>
                    <a:pt x="149" y="59"/>
                  </a:lnTo>
                  <a:lnTo>
                    <a:pt x="149" y="64"/>
                  </a:lnTo>
                </a:path>
              </a:pathLst>
            </a:custGeom>
            <a:solidFill>
              <a:srgbClr val="404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0" name="Group 16"/>
            <p:cNvGrpSpPr>
              <a:grpSpLocks/>
            </p:cNvGrpSpPr>
            <p:nvPr/>
          </p:nvGrpSpPr>
          <p:grpSpPr bwMode="auto">
            <a:xfrm>
              <a:off x="4775" y="2290"/>
              <a:ext cx="122" cy="225"/>
              <a:chOff x="4775" y="2290"/>
              <a:chExt cx="122" cy="225"/>
            </a:xfrm>
          </p:grpSpPr>
          <p:sp>
            <p:nvSpPr>
              <p:cNvPr id="26636" name="Freeform 12"/>
              <p:cNvSpPr>
                <a:spLocks/>
              </p:cNvSpPr>
              <p:nvPr/>
            </p:nvSpPr>
            <p:spPr bwMode="auto">
              <a:xfrm>
                <a:off x="4869" y="2368"/>
                <a:ext cx="28" cy="29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15" y="19"/>
                  </a:cxn>
                  <a:cxn ang="0">
                    <a:pos x="0" y="28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9" y="0"/>
                  </a:cxn>
                  <a:cxn ang="0">
                    <a:pos x="27" y="14"/>
                  </a:cxn>
                </a:cxnLst>
                <a:rect l="0" t="0" r="r" b="b"/>
                <a:pathLst>
                  <a:path w="28" h="29">
                    <a:moveTo>
                      <a:pt x="27" y="14"/>
                    </a:moveTo>
                    <a:lnTo>
                      <a:pt x="15" y="19"/>
                    </a:lnTo>
                    <a:lnTo>
                      <a:pt x="0" y="28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27" y="14"/>
                    </a:lnTo>
                  </a:path>
                </a:pathLst>
              </a:custGeom>
              <a:solidFill>
                <a:srgbClr val="A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7" name="Freeform 13"/>
              <p:cNvSpPr>
                <a:spLocks/>
              </p:cNvSpPr>
              <p:nvPr/>
            </p:nvSpPr>
            <p:spPr bwMode="auto">
              <a:xfrm>
                <a:off x="4775" y="2290"/>
                <a:ext cx="53" cy="2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35" y="1"/>
                  </a:cxn>
                  <a:cxn ang="0">
                    <a:pos x="21" y="2"/>
                  </a:cxn>
                  <a:cxn ang="0">
                    <a:pos x="13" y="11"/>
                  </a:cxn>
                  <a:cxn ang="0">
                    <a:pos x="0" y="27"/>
                  </a:cxn>
                </a:cxnLst>
                <a:rect l="0" t="0" r="r" b="b"/>
                <a:pathLst>
                  <a:path w="53" h="28">
                    <a:moveTo>
                      <a:pt x="52" y="0"/>
                    </a:moveTo>
                    <a:lnTo>
                      <a:pt x="35" y="1"/>
                    </a:lnTo>
                    <a:lnTo>
                      <a:pt x="21" y="2"/>
                    </a:lnTo>
                    <a:lnTo>
                      <a:pt x="13" y="11"/>
                    </a:lnTo>
                    <a:lnTo>
                      <a:pt x="0" y="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8" name="Freeform 14"/>
              <p:cNvSpPr>
                <a:spLocks/>
              </p:cNvSpPr>
              <p:nvPr/>
            </p:nvSpPr>
            <p:spPr bwMode="auto">
              <a:xfrm>
                <a:off x="4792" y="2482"/>
                <a:ext cx="33" cy="33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0" y="23"/>
                  </a:cxn>
                  <a:cxn ang="0">
                    <a:pos x="22" y="0"/>
                  </a:cxn>
                </a:cxnLst>
                <a:rect l="0" t="0" r="r" b="b"/>
                <a:pathLst>
                  <a:path w="33" h="33">
                    <a:moveTo>
                      <a:pt x="32" y="32"/>
                    </a:moveTo>
                    <a:lnTo>
                      <a:pt x="0" y="23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9" name="Freeform 15"/>
              <p:cNvSpPr>
                <a:spLocks/>
              </p:cNvSpPr>
              <p:nvPr/>
            </p:nvSpPr>
            <p:spPr bwMode="auto">
              <a:xfrm>
                <a:off x="4801" y="2454"/>
                <a:ext cx="6" cy="35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4" y="25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35">
                    <a:moveTo>
                      <a:pt x="5" y="34"/>
                    </a:moveTo>
                    <a:lnTo>
                      <a:pt x="4" y="25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19"/>
            <p:cNvGrpSpPr>
              <a:grpSpLocks/>
            </p:cNvGrpSpPr>
            <p:nvPr/>
          </p:nvGrpSpPr>
          <p:grpSpPr bwMode="auto">
            <a:xfrm>
              <a:off x="3551" y="2154"/>
              <a:ext cx="755" cy="102"/>
              <a:chOff x="3551" y="2154"/>
              <a:chExt cx="755" cy="102"/>
            </a:xfrm>
          </p:grpSpPr>
          <p:sp>
            <p:nvSpPr>
              <p:cNvPr id="26641" name="Freeform 17"/>
              <p:cNvSpPr>
                <a:spLocks/>
              </p:cNvSpPr>
              <p:nvPr/>
            </p:nvSpPr>
            <p:spPr bwMode="auto">
              <a:xfrm>
                <a:off x="4120" y="2154"/>
                <a:ext cx="186" cy="92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170" y="32"/>
                  </a:cxn>
                  <a:cxn ang="0">
                    <a:pos x="154" y="60"/>
                  </a:cxn>
                  <a:cxn ang="0">
                    <a:pos x="126" y="78"/>
                  </a:cxn>
                  <a:cxn ang="0">
                    <a:pos x="104" y="82"/>
                  </a:cxn>
                  <a:cxn ang="0">
                    <a:pos x="81" y="91"/>
                  </a:cxn>
                  <a:cxn ang="0">
                    <a:pos x="58" y="82"/>
                  </a:cxn>
                  <a:cxn ang="0">
                    <a:pos x="32" y="73"/>
                  </a:cxn>
                  <a:cxn ang="0">
                    <a:pos x="0" y="60"/>
                  </a:cxn>
                </a:cxnLst>
                <a:rect l="0" t="0" r="r" b="b"/>
                <a:pathLst>
                  <a:path w="186" h="92">
                    <a:moveTo>
                      <a:pt x="185" y="0"/>
                    </a:moveTo>
                    <a:lnTo>
                      <a:pt x="170" y="32"/>
                    </a:lnTo>
                    <a:lnTo>
                      <a:pt x="154" y="60"/>
                    </a:lnTo>
                    <a:lnTo>
                      <a:pt x="126" y="78"/>
                    </a:lnTo>
                    <a:lnTo>
                      <a:pt x="104" y="82"/>
                    </a:lnTo>
                    <a:lnTo>
                      <a:pt x="81" y="91"/>
                    </a:lnTo>
                    <a:lnTo>
                      <a:pt x="58" y="82"/>
                    </a:lnTo>
                    <a:lnTo>
                      <a:pt x="32" y="73"/>
                    </a:lnTo>
                    <a:lnTo>
                      <a:pt x="0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2" name="Freeform 18"/>
              <p:cNvSpPr>
                <a:spLocks/>
              </p:cNvSpPr>
              <p:nvPr/>
            </p:nvSpPr>
            <p:spPr bwMode="auto">
              <a:xfrm>
                <a:off x="3551" y="2191"/>
                <a:ext cx="182" cy="65"/>
              </a:xfrm>
              <a:custGeom>
                <a:avLst/>
                <a:gdLst/>
                <a:ahLst/>
                <a:cxnLst>
                  <a:cxn ang="0">
                    <a:pos x="181" y="64"/>
                  </a:cxn>
                  <a:cxn ang="0">
                    <a:pos x="163" y="59"/>
                  </a:cxn>
                  <a:cxn ang="0">
                    <a:pos x="140" y="64"/>
                  </a:cxn>
                  <a:cxn ang="0">
                    <a:pos x="113" y="59"/>
                  </a:cxn>
                  <a:cxn ang="0">
                    <a:pos x="85" y="59"/>
                  </a:cxn>
                  <a:cxn ang="0">
                    <a:pos x="55" y="49"/>
                  </a:cxn>
                  <a:cxn ang="0">
                    <a:pos x="32" y="36"/>
                  </a:cxn>
                  <a:cxn ang="0">
                    <a:pos x="13" y="18"/>
                  </a:cxn>
                  <a:cxn ang="0">
                    <a:pos x="0" y="0"/>
                  </a:cxn>
                </a:cxnLst>
                <a:rect l="0" t="0" r="r" b="b"/>
                <a:pathLst>
                  <a:path w="182" h="65">
                    <a:moveTo>
                      <a:pt x="181" y="64"/>
                    </a:moveTo>
                    <a:lnTo>
                      <a:pt x="163" y="59"/>
                    </a:lnTo>
                    <a:lnTo>
                      <a:pt x="140" y="64"/>
                    </a:lnTo>
                    <a:lnTo>
                      <a:pt x="113" y="59"/>
                    </a:lnTo>
                    <a:lnTo>
                      <a:pt x="85" y="59"/>
                    </a:lnTo>
                    <a:lnTo>
                      <a:pt x="55" y="49"/>
                    </a:lnTo>
                    <a:lnTo>
                      <a:pt x="32" y="36"/>
                    </a:lnTo>
                    <a:lnTo>
                      <a:pt x="13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8" name="Group 24"/>
            <p:cNvGrpSpPr>
              <a:grpSpLocks/>
            </p:cNvGrpSpPr>
            <p:nvPr/>
          </p:nvGrpSpPr>
          <p:grpSpPr bwMode="auto">
            <a:xfrm>
              <a:off x="3912" y="2050"/>
              <a:ext cx="980" cy="783"/>
              <a:chOff x="3912" y="2050"/>
              <a:chExt cx="980" cy="783"/>
            </a:xfrm>
          </p:grpSpPr>
          <p:sp>
            <p:nvSpPr>
              <p:cNvPr id="26644" name="Freeform 20"/>
              <p:cNvSpPr>
                <a:spLocks/>
              </p:cNvSpPr>
              <p:nvPr/>
            </p:nvSpPr>
            <p:spPr bwMode="auto">
              <a:xfrm>
                <a:off x="3912" y="2050"/>
                <a:ext cx="980" cy="783"/>
              </a:xfrm>
              <a:custGeom>
                <a:avLst/>
                <a:gdLst/>
                <a:ahLst/>
                <a:cxnLst>
                  <a:cxn ang="0">
                    <a:pos x="931" y="527"/>
                  </a:cxn>
                  <a:cxn ang="0">
                    <a:pos x="948" y="550"/>
                  </a:cxn>
                  <a:cxn ang="0">
                    <a:pos x="979" y="563"/>
                  </a:cxn>
                  <a:cxn ang="0">
                    <a:pos x="953" y="645"/>
                  </a:cxn>
                  <a:cxn ang="0">
                    <a:pos x="885" y="678"/>
                  </a:cxn>
                  <a:cxn ang="0">
                    <a:pos x="863" y="705"/>
                  </a:cxn>
                  <a:cxn ang="0">
                    <a:pos x="794" y="740"/>
                  </a:cxn>
                  <a:cxn ang="0">
                    <a:pos x="714" y="745"/>
                  </a:cxn>
                  <a:cxn ang="0">
                    <a:pos x="664" y="778"/>
                  </a:cxn>
                  <a:cxn ang="0">
                    <a:pos x="534" y="772"/>
                  </a:cxn>
                  <a:cxn ang="0">
                    <a:pos x="478" y="782"/>
                  </a:cxn>
                  <a:cxn ang="0">
                    <a:pos x="438" y="760"/>
                  </a:cxn>
                  <a:cxn ang="0">
                    <a:pos x="442" y="740"/>
                  </a:cxn>
                  <a:cxn ang="0">
                    <a:pos x="405" y="740"/>
                  </a:cxn>
                  <a:cxn ang="0">
                    <a:pos x="261" y="714"/>
                  </a:cxn>
                  <a:cxn ang="0">
                    <a:pos x="172" y="692"/>
                  </a:cxn>
                  <a:cxn ang="0">
                    <a:pos x="118" y="672"/>
                  </a:cxn>
                  <a:cxn ang="0">
                    <a:pos x="58" y="636"/>
                  </a:cxn>
                  <a:cxn ang="0">
                    <a:pos x="36" y="610"/>
                  </a:cxn>
                  <a:cxn ang="0">
                    <a:pos x="36" y="578"/>
                  </a:cxn>
                  <a:cxn ang="0">
                    <a:pos x="132" y="568"/>
                  </a:cxn>
                  <a:cxn ang="0">
                    <a:pos x="145" y="513"/>
                  </a:cxn>
                  <a:cxn ang="0">
                    <a:pos x="271" y="500"/>
                  </a:cxn>
                  <a:cxn ang="0">
                    <a:pos x="254" y="427"/>
                  </a:cxn>
                  <a:cxn ang="0">
                    <a:pos x="343" y="360"/>
                  </a:cxn>
                  <a:cxn ang="0">
                    <a:pos x="369" y="268"/>
                  </a:cxn>
                  <a:cxn ang="0">
                    <a:pos x="437" y="173"/>
                  </a:cxn>
                  <a:cxn ang="0">
                    <a:pos x="510" y="186"/>
                  </a:cxn>
                  <a:cxn ang="0">
                    <a:pos x="618" y="64"/>
                  </a:cxn>
                  <a:cxn ang="0">
                    <a:pos x="660" y="41"/>
                  </a:cxn>
                  <a:cxn ang="0">
                    <a:pos x="706" y="63"/>
                  </a:cxn>
                  <a:cxn ang="0">
                    <a:pos x="731" y="45"/>
                  </a:cxn>
                  <a:cxn ang="0">
                    <a:pos x="768" y="159"/>
                  </a:cxn>
                  <a:cxn ang="0">
                    <a:pos x="831" y="227"/>
                  </a:cxn>
                  <a:cxn ang="0">
                    <a:pos x="794" y="300"/>
                  </a:cxn>
                  <a:cxn ang="0">
                    <a:pos x="814" y="396"/>
                  </a:cxn>
                  <a:cxn ang="0">
                    <a:pos x="791" y="487"/>
                  </a:cxn>
                  <a:cxn ang="0">
                    <a:pos x="835" y="591"/>
                  </a:cxn>
                  <a:cxn ang="0">
                    <a:pos x="881" y="541"/>
                  </a:cxn>
                  <a:cxn ang="0">
                    <a:pos x="926" y="500"/>
                  </a:cxn>
                </a:cxnLst>
                <a:rect l="0" t="0" r="r" b="b"/>
                <a:pathLst>
                  <a:path w="980" h="783">
                    <a:moveTo>
                      <a:pt x="926" y="500"/>
                    </a:moveTo>
                    <a:lnTo>
                      <a:pt x="931" y="527"/>
                    </a:lnTo>
                    <a:lnTo>
                      <a:pt x="962" y="487"/>
                    </a:lnTo>
                    <a:lnTo>
                      <a:pt x="948" y="550"/>
                    </a:lnTo>
                    <a:lnTo>
                      <a:pt x="926" y="595"/>
                    </a:lnTo>
                    <a:lnTo>
                      <a:pt x="979" y="563"/>
                    </a:lnTo>
                    <a:lnTo>
                      <a:pt x="917" y="619"/>
                    </a:lnTo>
                    <a:lnTo>
                      <a:pt x="953" y="645"/>
                    </a:lnTo>
                    <a:lnTo>
                      <a:pt x="908" y="663"/>
                    </a:lnTo>
                    <a:lnTo>
                      <a:pt x="885" y="678"/>
                    </a:lnTo>
                    <a:lnTo>
                      <a:pt x="908" y="692"/>
                    </a:lnTo>
                    <a:lnTo>
                      <a:pt x="863" y="705"/>
                    </a:lnTo>
                    <a:lnTo>
                      <a:pt x="841" y="736"/>
                    </a:lnTo>
                    <a:lnTo>
                      <a:pt x="794" y="740"/>
                    </a:lnTo>
                    <a:lnTo>
                      <a:pt x="763" y="760"/>
                    </a:lnTo>
                    <a:lnTo>
                      <a:pt x="714" y="745"/>
                    </a:lnTo>
                    <a:lnTo>
                      <a:pt x="655" y="754"/>
                    </a:lnTo>
                    <a:lnTo>
                      <a:pt x="664" y="778"/>
                    </a:lnTo>
                    <a:lnTo>
                      <a:pt x="623" y="763"/>
                    </a:lnTo>
                    <a:lnTo>
                      <a:pt x="534" y="772"/>
                    </a:lnTo>
                    <a:lnTo>
                      <a:pt x="543" y="755"/>
                    </a:lnTo>
                    <a:lnTo>
                      <a:pt x="478" y="782"/>
                    </a:lnTo>
                    <a:lnTo>
                      <a:pt x="461" y="745"/>
                    </a:lnTo>
                    <a:lnTo>
                      <a:pt x="438" y="760"/>
                    </a:lnTo>
                    <a:lnTo>
                      <a:pt x="437" y="740"/>
                    </a:lnTo>
                    <a:lnTo>
                      <a:pt x="442" y="740"/>
                    </a:lnTo>
                    <a:lnTo>
                      <a:pt x="388" y="768"/>
                    </a:lnTo>
                    <a:lnTo>
                      <a:pt x="405" y="740"/>
                    </a:lnTo>
                    <a:lnTo>
                      <a:pt x="325" y="745"/>
                    </a:lnTo>
                    <a:lnTo>
                      <a:pt x="261" y="714"/>
                    </a:lnTo>
                    <a:lnTo>
                      <a:pt x="203" y="698"/>
                    </a:lnTo>
                    <a:lnTo>
                      <a:pt x="172" y="692"/>
                    </a:lnTo>
                    <a:lnTo>
                      <a:pt x="185" y="672"/>
                    </a:lnTo>
                    <a:lnTo>
                      <a:pt x="118" y="672"/>
                    </a:lnTo>
                    <a:lnTo>
                      <a:pt x="91" y="658"/>
                    </a:lnTo>
                    <a:lnTo>
                      <a:pt x="58" y="636"/>
                    </a:lnTo>
                    <a:lnTo>
                      <a:pt x="91" y="623"/>
                    </a:lnTo>
                    <a:lnTo>
                      <a:pt x="36" y="610"/>
                    </a:lnTo>
                    <a:lnTo>
                      <a:pt x="0" y="609"/>
                    </a:lnTo>
                    <a:lnTo>
                      <a:pt x="36" y="578"/>
                    </a:lnTo>
                    <a:lnTo>
                      <a:pt x="89" y="564"/>
                    </a:lnTo>
                    <a:lnTo>
                      <a:pt x="132" y="568"/>
                    </a:lnTo>
                    <a:lnTo>
                      <a:pt x="198" y="541"/>
                    </a:lnTo>
                    <a:lnTo>
                      <a:pt x="145" y="513"/>
                    </a:lnTo>
                    <a:lnTo>
                      <a:pt x="188" y="486"/>
                    </a:lnTo>
                    <a:lnTo>
                      <a:pt x="271" y="500"/>
                    </a:lnTo>
                    <a:lnTo>
                      <a:pt x="293" y="486"/>
                    </a:lnTo>
                    <a:lnTo>
                      <a:pt x="254" y="427"/>
                    </a:lnTo>
                    <a:lnTo>
                      <a:pt x="293" y="373"/>
                    </a:lnTo>
                    <a:lnTo>
                      <a:pt x="343" y="360"/>
                    </a:lnTo>
                    <a:lnTo>
                      <a:pt x="351" y="319"/>
                    </a:lnTo>
                    <a:lnTo>
                      <a:pt x="369" y="268"/>
                    </a:lnTo>
                    <a:lnTo>
                      <a:pt x="397" y="215"/>
                    </a:lnTo>
                    <a:lnTo>
                      <a:pt x="437" y="173"/>
                    </a:lnTo>
                    <a:lnTo>
                      <a:pt x="470" y="210"/>
                    </a:lnTo>
                    <a:lnTo>
                      <a:pt x="510" y="186"/>
                    </a:lnTo>
                    <a:lnTo>
                      <a:pt x="546" y="127"/>
                    </a:lnTo>
                    <a:lnTo>
                      <a:pt x="618" y="64"/>
                    </a:lnTo>
                    <a:lnTo>
                      <a:pt x="624" y="3"/>
                    </a:lnTo>
                    <a:lnTo>
                      <a:pt x="660" y="41"/>
                    </a:lnTo>
                    <a:lnTo>
                      <a:pt x="668" y="0"/>
                    </a:lnTo>
                    <a:lnTo>
                      <a:pt x="706" y="63"/>
                    </a:lnTo>
                    <a:lnTo>
                      <a:pt x="724" y="91"/>
                    </a:lnTo>
                    <a:lnTo>
                      <a:pt x="731" y="45"/>
                    </a:lnTo>
                    <a:lnTo>
                      <a:pt x="735" y="104"/>
                    </a:lnTo>
                    <a:lnTo>
                      <a:pt x="768" y="159"/>
                    </a:lnTo>
                    <a:lnTo>
                      <a:pt x="798" y="155"/>
                    </a:lnTo>
                    <a:lnTo>
                      <a:pt x="831" y="227"/>
                    </a:lnTo>
                    <a:lnTo>
                      <a:pt x="813" y="254"/>
                    </a:lnTo>
                    <a:lnTo>
                      <a:pt x="794" y="300"/>
                    </a:lnTo>
                    <a:lnTo>
                      <a:pt x="791" y="359"/>
                    </a:lnTo>
                    <a:lnTo>
                      <a:pt x="814" y="396"/>
                    </a:lnTo>
                    <a:lnTo>
                      <a:pt x="794" y="445"/>
                    </a:lnTo>
                    <a:lnTo>
                      <a:pt x="791" y="487"/>
                    </a:lnTo>
                    <a:lnTo>
                      <a:pt x="826" y="522"/>
                    </a:lnTo>
                    <a:lnTo>
                      <a:pt x="835" y="591"/>
                    </a:lnTo>
                    <a:lnTo>
                      <a:pt x="863" y="568"/>
                    </a:lnTo>
                    <a:lnTo>
                      <a:pt x="881" y="541"/>
                    </a:lnTo>
                    <a:lnTo>
                      <a:pt x="894" y="545"/>
                    </a:lnTo>
                    <a:lnTo>
                      <a:pt x="926" y="500"/>
                    </a:lnTo>
                  </a:path>
                </a:pathLst>
              </a:custGeom>
              <a:solidFill>
                <a:srgbClr val="4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647" name="Group 23"/>
              <p:cNvGrpSpPr>
                <a:grpSpLocks/>
              </p:cNvGrpSpPr>
              <p:nvPr/>
            </p:nvGrpSpPr>
            <p:grpSpPr bwMode="auto">
              <a:xfrm>
                <a:off x="4629" y="2589"/>
                <a:ext cx="82" cy="123"/>
                <a:chOff x="4629" y="2589"/>
                <a:chExt cx="82" cy="123"/>
              </a:xfrm>
            </p:grpSpPr>
            <p:sp>
              <p:nvSpPr>
                <p:cNvPr id="26645" name="Freeform 21"/>
                <p:cNvSpPr>
                  <a:spLocks/>
                </p:cNvSpPr>
                <p:nvPr/>
              </p:nvSpPr>
              <p:spPr bwMode="auto">
                <a:xfrm>
                  <a:off x="4629" y="2589"/>
                  <a:ext cx="82" cy="12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9" y="23"/>
                    </a:cxn>
                    <a:cxn ang="0">
                      <a:pos x="5" y="41"/>
                    </a:cxn>
                    <a:cxn ang="0">
                      <a:pos x="0" y="54"/>
                    </a:cxn>
                    <a:cxn ang="0">
                      <a:pos x="1" y="68"/>
                    </a:cxn>
                    <a:cxn ang="0">
                      <a:pos x="1" y="86"/>
                    </a:cxn>
                    <a:cxn ang="0">
                      <a:pos x="5" y="104"/>
                    </a:cxn>
                    <a:cxn ang="0">
                      <a:pos x="9" y="110"/>
                    </a:cxn>
                    <a:cxn ang="0">
                      <a:pos x="18" y="117"/>
                    </a:cxn>
                    <a:cxn ang="0">
                      <a:pos x="32" y="122"/>
                    </a:cxn>
                    <a:cxn ang="0">
                      <a:pos x="50" y="113"/>
                    </a:cxn>
                    <a:cxn ang="0">
                      <a:pos x="58" y="105"/>
                    </a:cxn>
                    <a:cxn ang="0">
                      <a:pos x="66" y="91"/>
                    </a:cxn>
                    <a:cxn ang="0">
                      <a:pos x="71" y="76"/>
                    </a:cxn>
                    <a:cxn ang="0">
                      <a:pos x="81" y="5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82" h="123">
                      <a:moveTo>
                        <a:pt x="14" y="0"/>
                      </a:moveTo>
                      <a:lnTo>
                        <a:pt x="9" y="23"/>
                      </a:lnTo>
                      <a:lnTo>
                        <a:pt x="5" y="41"/>
                      </a:lnTo>
                      <a:lnTo>
                        <a:pt x="0" y="54"/>
                      </a:lnTo>
                      <a:lnTo>
                        <a:pt x="1" y="68"/>
                      </a:lnTo>
                      <a:lnTo>
                        <a:pt x="1" y="86"/>
                      </a:lnTo>
                      <a:lnTo>
                        <a:pt x="5" y="104"/>
                      </a:lnTo>
                      <a:lnTo>
                        <a:pt x="9" y="110"/>
                      </a:lnTo>
                      <a:lnTo>
                        <a:pt x="18" y="117"/>
                      </a:lnTo>
                      <a:lnTo>
                        <a:pt x="32" y="122"/>
                      </a:lnTo>
                      <a:lnTo>
                        <a:pt x="50" y="113"/>
                      </a:lnTo>
                      <a:lnTo>
                        <a:pt x="58" y="105"/>
                      </a:lnTo>
                      <a:lnTo>
                        <a:pt x="66" y="91"/>
                      </a:lnTo>
                      <a:lnTo>
                        <a:pt x="71" y="76"/>
                      </a:lnTo>
                      <a:lnTo>
                        <a:pt x="81" y="5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46" name="Freeform 22"/>
                <p:cNvSpPr>
                  <a:spLocks/>
                </p:cNvSpPr>
                <p:nvPr/>
              </p:nvSpPr>
              <p:spPr bwMode="auto">
                <a:xfrm>
                  <a:off x="4637" y="2601"/>
                  <a:ext cx="62" cy="100"/>
                </a:xfrm>
                <a:custGeom>
                  <a:avLst/>
                  <a:gdLst/>
                  <a:ahLst/>
                  <a:cxnLst>
                    <a:cxn ang="0">
                      <a:pos x="48" y="43"/>
                    </a:cxn>
                    <a:cxn ang="0">
                      <a:pos x="61" y="38"/>
                    </a:cxn>
                    <a:cxn ang="0">
                      <a:pos x="49" y="26"/>
                    </a:cxn>
                    <a:cxn ang="0">
                      <a:pos x="31" y="12"/>
                    </a:cxn>
                    <a:cxn ang="0">
                      <a:pos x="11" y="0"/>
                    </a:cxn>
                    <a:cxn ang="0">
                      <a:pos x="0" y="35"/>
                    </a:cxn>
                    <a:cxn ang="0">
                      <a:pos x="4" y="43"/>
                    </a:cxn>
                    <a:cxn ang="0">
                      <a:pos x="4" y="56"/>
                    </a:cxn>
                    <a:cxn ang="0">
                      <a:pos x="4" y="65"/>
                    </a:cxn>
                    <a:cxn ang="0">
                      <a:pos x="15" y="53"/>
                    </a:cxn>
                    <a:cxn ang="0">
                      <a:pos x="7" y="72"/>
                    </a:cxn>
                    <a:cxn ang="0">
                      <a:pos x="6" y="80"/>
                    </a:cxn>
                    <a:cxn ang="0">
                      <a:pos x="11" y="85"/>
                    </a:cxn>
                    <a:cxn ang="0">
                      <a:pos x="20" y="94"/>
                    </a:cxn>
                    <a:cxn ang="0">
                      <a:pos x="32" y="99"/>
                    </a:cxn>
                    <a:cxn ang="0">
                      <a:pos x="28" y="90"/>
                    </a:cxn>
                    <a:cxn ang="0">
                      <a:pos x="28" y="80"/>
                    </a:cxn>
                    <a:cxn ang="0">
                      <a:pos x="43" y="77"/>
                    </a:cxn>
                    <a:cxn ang="0">
                      <a:pos x="32" y="73"/>
                    </a:cxn>
                    <a:cxn ang="0">
                      <a:pos x="39" y="68"/>
                    </a:cxn>
                    <a:cxn ang="0">
                      <a:pos x="24" y="64"/>
                    </a:cxn>
                    <a:cxn ang="0">
                      <a:pos x="39" y="60"/>
                    </a:cxn>
                    <a:cxn ang="0">
                      <a:pos x="28" y="55"/>
                    </a:cxn>
                    <a:cxn ang="0">
                      <a:pos x="40" y="47"/>
                    </a:cxn>
                    <a:cxn ang="0">
                      <a:pos x="25" y="47"/>
                    </a:cxn>
                    <a:cxn ang="0">
                      <a:pos x="27" y="30"/>
                    </a:cxn>
                    <a:cxn ang="0">
                      <a:pos x="48" y="43"/>
                    </a:cxn>
                  </a:cxnLst>
                  <a:rect l="0" t="0" r="r" b="b"/>
                  <a:pathLst>
                    <a:path w="62" h="100">
                      <a:moveTo>
                        <a:pt x="48" y="43"/>
                      </a:moveTo>
                      <a:lnTo>
                        <a:pt x="61" y="38"/>
                      </a:lnTo>
                      <a:lnTo>
                        <a:pt x="49" y="26"/>
                      </a:lnTo>
                      <a:lnTo>
                        <a:pt x="31" y="12"/>
                      </a:ln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4" y="43"/>
                      </a:lnTo>
                      <a:lnTo>
                        <a:pt x="4" y="56"/>
                      </a:lnTo>
                      <a:lnTo>
                        <a:pt x="4" y="65"/>
                      </a:lnTo>
                      <a:lnTo>
                        <a:pt x="15" y="53"/>
                      </a:lnTo>
                      <a:lnTo>
                        <a:pt x="7" y="72"/>
                      </a:lnTo>
                      <a:lnTo>
                        <a:pt x="6" y="80"/>
                      </a:lnTo>
                      <a:lnTo>
                        <a:pt x="11" y="85"/>
                      </a:lnTo>
                      <a:lnTo>
                        <a:pt x="20" y="94"/>
                      </a:lnTo>
                      <a:lnTo>
                        <a:pt x="32" y="99"/>
                      </a:lnTo>
                      <a:lnTo>
                        <a:pt x="28" y="90"/>
                      </a:lnTo>
                      <a:lnTo>
                        <a:pt x="28" y="80"/>
                      </a:lnTo>
                      <a:lnTo>
                        <a:pt x="43" y="77"/>
                      </a:lnTo>
                      <a:lnTo>
                        <a:pt x="32" y="73"/>
                      </a:lnTo>
                      <a:lnTo>
                        <a:pt x="39" y="68"/>
                      </a:lnTo>
                      <a:lnTo>
                        <a:pt x="24" y="64"/>
                      </a:lnTo>
                      <a:lnTo>
                        <a:pt x="39" y="60"/>
                      </a:lnTo>
                      <a:lnTo>
                        <a:pt x="28" y="55"/>
                      </a:lnTo>
                      <a:lnTo>
                        <a:pt x="40" y="47"/>
                      </a:lnTo>
                      <a:lnTo>
                        <a:pt x="25" y="47"/>
                      </a:lnTo>
                      <a:lnTo>
                        <a:pt x="27" y="30"/>
                      </a:lnTo>
                      <a:lnTo>
                        <a:pt x="48" y="43"/>
                      </a:lnTo>
                    </a:path>
                  </a:pathLst>
                </a:custGeom>
                <a:solidFill>
                  <a:srgbClr val="4040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6650" name="Line 26"/>
          <p:cNvSpPr>
            <a:spLocks noChangeShapeType="1"/>
          </p:cNvSpPr>
          <p:nvPr/>
        </p:nvSpPr>
        <p:spPr bwMode="auto">
          <a:xfrm flipH="1">
            <a:off x="5105400" y="4038600"/>
            <a:ext cx="762000" cy="838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1" name="Rectangle 27"/>
          <p:cNvSpPr>
            <a:spLocks noChangeArrowheads="1"/>
          </p:cNvSpPr>
          <p:nvPr/>
        </p:nvSpPr>
        <p:spPr bwMode="auto">
          <a:xfrm>
            <a:off x="4481513" y="4756150"/>
            <a:ext cx="116840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  <a:latin typeface="Ruth" charset="0"/>
              </a:rPr>
              <a:t>N</a:t>
            </a:r>
            <a:r>
              <a:rPr lang="en-US" sz="6000" b="1">
                <a:effectLst>
                  <a:outerShdw blurRad="38100" dist="38100" dir="2700000" algn="tl">
                    <a:srgbClr val="000000"/>
                  </a:outerShdw>
                </a:effectLst>
                <a:latin typeface="Ruth" charset="0"/>
              </a:rPr>
              <a:t>o</a:t>
            </a:r>
            <a:r>
              <a:rPr lang="en-US" sz="3200" b="1">
                <a:effectLst>
                  <a:outerShdw blurRad="38100" dist="38100" dir="2700000" algn="tl">
                    <a:srgbClr val="000000"/>
                  </a:outerShdw>
                </a:effectLst>
                <a:latin typeface="Ruth" charset="0"/>
              </a:rPr>
              <a:t>3</a:t>
            </a:r>
          </a:p>
        </p:txBody>
      </p:sp>
      <p:sp>
        <p:nvSpPr>
          <p:cNvPr id="26652" name="Line 28"/>
          <p:cNvSpPr>
            <a:spLocks noChangeShapeType="1"/>
          </p:cNvSpPr>
          <p:nvPr/>
        </p:nvSpPr>
        <p:spPr bwMode="auto">
          <a:xfrm>
            <a:off x="6324600" y="3810000"/>
            <a:ext cx="1143000" cy="9906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3" name="Rectangle 29"/>
          <p:cNvSpPr>
            <a:spLocks noChangeArrowheads="1"/>
          </p:cNvSpPr>
          <p:nvPr/>
        </p:nvSpPr>
        <p:spPr bwMode="auto">
          <a:xfrm>
            <a:off x="7377113" y="4710113"/>
            <a:ext cx="5842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uth" charset="0"/>
              </a:rPr>
              <a:t>C</a:t>
            </a:r>
          </a:p>
        </p:txBody>
      </p:sp>
      <p:sp>
        <p:nvSpPr>
          <p:cNvPr id="26654" name="Line 30"/>
          <p:cNvSpPr>
            <a:spLocks noChangeShapeType="1"/>
          </p:cNvSpPr>
          <p:nvPr/>
        </p:nvSpPr>
        <p:spPr bwMode="auto">
          <a:xfrm>
            <a:off x="6096000" y="3886200"/>
            <a:ext cx="304800" cy="9144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55" name="Rectangle 31"/>
          <p:cNvSpPr>
            <a:spLocks noChangeArrowheads="1"/>
          </p:cNvSpPr>
          <p:nvPr/>
        </p:nvSpPr>
        <p:spPr bwMode="auto">
          <a:xfrm>
            <a:off x="6157913" y="4816475"/>
            <a:ext cx="1231900" cy="820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uth" charset="0"/>
              </a:rPr>
              <a:t>PO</a:t>
            </a:r>
            <a:r>
              <a:rPr 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uth" charset="0"/>
              </a:rPr>
              <a:t>3</a:t>
            </a:r>
          </a:p>
        </p:txBody>
      </p:sp>
      <p:pic>
        <p:nvPicPr>
          <p:cNvPr id="26656" name="decomposers.asx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8229600" y="1447800"/>
            <a:ext cx="914400" cy="685800"/>
          </a:xfrm>
          <a:ln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6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56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6656"/>
                </p:tgtEl>
              </p:cMediaNode>
            </p:video>
          </p:childTnLst>
        </p:cTn>
      </p:par>
    </p:tnLst>
    <p:bldLst>
      <p:bldP spid="266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908425" cy="294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  <a:noFill/>
          <a:ln/>
        </p:spPr>
        <p:txBody>
          <a:bodyPr/>
          <a:lstStyle/>
          <a:p>
            <a:r>
              <a:rPr lang="en-US"/>
              <a:t>Certain </a:t>
            </a:r>
            <a:r>
              <a:rPr lang="en-US" u="sng">
                <a:solidFill>
                  <a:schemeClr val="accent2"/>
                </a:solidFill>
              </a:rPr>
              <a:t>populations</a:t>
            </a:r>
            <a:r>
              <a:rPr lang="en-US"/>
              <a:t> tend to live in certain climates.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1447800"/>
            <a:ext cx="4191000" cy="1752600"/>
          </a:xfrm>
          <a:noFill/>
          <a:ln/>
        </p:spPr>
        <p:txBody>
          <a:bodyPr/>
          <a:lstStyle/>
          <a:p>
            <a:pPr marL="342900" indent="-342900" algn="l"/>
            <a:r>
              <a:rPr lang="en-US" u="sng">
                <a:solidFill>
                  <a:schemeClr val="accent2"/>
                </a:solidFill>
              </a:rPr>
              <a:t>Population</a:t>
            </a:r>
            <a:r>
              <a:rPr lang="en-US">
                <a:solidFill>
                  <a:schemeClr val="accent2"/>
                </a:solidFill>
              </a:rPr>
              <a:t>-</a:t>
            </a:r>
            <a:r>
              <a:rPr lang="en-US"/>
              <a:t> the number of organisms of one species in 	an area</a:t>
            </a:r>
          </a:p>
        </p:txBody>
      </p:sp>
      <p:pic>
        <p:nvPicPr>
          <p:cNvPr id="614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3657600"/>
            <a:ext cx="4084637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449638"/>
            <a:ext cx="3819525" cy="2493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4191000"/>
            <a:ext cx="9067800" cy="2590800"/>
          </a:xfrm>
          <a:prstGeom prst="rect">
            <a:avLst/>
          </a:prstGeom>
          <a:solidFill>
            <a:srgbClr val="3720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4724400" cy="5391150"/>
          </a:xfrm>
          <a:noFill/>
          <a:ln/>
        </p:spPr>
        <p:txBody>
          <a:bodyPr/>
          <a:lstStyle/>
          <a:p>
            <a:r>
              <a:rPr lang="en-US"/>
              <a:t> </a:t>
            </a:r>
            <a:r>
              <a:rPr lang="en-US" u="sng"/>
              <a:t>Scavengers</a:t>
            </a:r>
            <a:r>
              <a:rPr lang="en-US"/>
              <a:t> are animals that help decomposers by eating dead animals.</a:t>
            </a:r>
          </a:p>
        </p:txBody>
      </p:sp>
      <p:grpSp>
        <p:nvGrpSpPr>
          <p:cNvPr id="27671" name="Group 23"/>
          <p:cNvGrpSpPr>
            <a:grpSpLocks/>
          </p:cNvGrpSpPr>
          <p:nvPr/>
        </p:nvGrpSpPr>
        <p:grpSpPr bwMode="auto">
          <a:xfrm>
            <a:off x="4892675" y="2665413"/>
            <a:ext cx="3490913" cy="1831975"/>
            <a:chOff x="3082" y="1679"/>
            <a:chExt cx="2199" cy="1154"/>
          </a:xfrm>
        </p:grpSpPr>
        <p:grpSp>
          <p:nvGrpSpPr>
            <p:cNvPr id="27654" name="Group 6"/>
            <p:cNvGrpSpPr>
              <a:grpSpLocks/>
            </p:cNvGrpSpPr>
            <p:nvPr/>
          </p:nvGrpSpPr>
          <p:grpSpPr bwMode="auto">
            <a:xfrm>
              <a:off x="3266" y="1707"/>
              <a:ext cx="1463" cy="797"/>
              <a:chOff x="3266" y="1707"/>
              <a:chExt cx="1463" cy="797"/>
            </a:xfrm>
          </p:grpSpPr>
          <p:sp>
            <p:nvSpPr>
              <p:cNvPr id="27652" name="Freeform 4"/>
              <p:cNvSpPr>
                <a:spLocks/>
              </p:cNvSpPr>
              <p:nvPr/>
            </p:nvSpPr>
            <p:spPr bwMode="auto">
              <a:xfrm>
                <a:off x="4295" y="1712"/>
                <a:ext cx="434" cy="519"/>
              </a:xfrm>
              <a:custGeom>
                <a:avLst/>
                <a:gdLst/>
                <a:ahLst/>
                <a:cxnLst>
                  <a:cxn ang="0">
                    <a:pos x="415" y="386"/>
                  </a:cxn>
                  <a:cxn ang="0">
                    <a:pos x="359" y="382"/>
                  </a:cxn>
                  <a:cxn ang="0">
                    <a:pos x="288" y="340"/>
                  </a:cxn>
                  <a:cxn ang="0">
                    <a:pos x="234" y="286"/>
                  </a:cxn>
                  <a:cxn ang="0">
                    <a:pos x="203" y="233"/>
                  </a:cxn>
                  <a:cxn ang="0">
                    <a:pos x="184" y="199"/>
                  </a:cxn>
                  <a:cxn ang="0">
                    <a:pos x="170" y="159"/>
                  </a:cxn>
                  <a:cxn ang="0">
                    <a:pos x="163" y="105"/>
                  </a:cxn>
                  <a:cxn ang="0">
                    <a:pos x="170" y="78"/>
                  </a:cxn>
                  <a:cxn ang="0">
                    <a:pos x="216" y="73"/>
                  </a:cxn>
                  <a:cxn ang="0">
                    <a:pos x="230" y="64"/>
                  </a:cxn>
                  <a:cxn ang="0">
                    <a:pos x="243" y="50"/>
                  </a:cxn>
                  <a:cxn ang="0">
                    <a:pos x="253" y="24"/>
                  </a:cxn>
                  <a:cxn ang="0">
                    <a:pos x="239" y="0"/>
                  </a:cxn>
                  <a:cxn ang="0">
                    <a:pos x="180" y="2"/>
                  </a:cxn>
                  <a:cxn ang="0">
                    <a:pos x="100" y="1"/>
                  </a:cxn>
                  <a:cxn ang="0">
                    <a:pos x="73" y="24"/>
                  </a:cxn>
                  <a:cxn ang="0">
                    <a:pos x="64" y="92"/>
                  </a:cxn>
                  <a:cxn ang="0">
                    <a:pos x="55" y="95"/>
                  </a:cxn>
                  <a:cxn ang="0">
                    <a:pos x="64" y="196"/>
                  </a:cxn>
                  <a:cxn ang="0">
                    <a:pos x="54" y="240"/>
                  </a:cxn>
                  <a:cxn ang="0">
                    <a:pos x="36" y="295"/>
                  </a:cxn>
                  <a:cxn ang="0">
                    <a:pos x="0" y="413"/>
                  </a:cxn>
                  <a:cxn ang="0">
                    <a:pos x="433" y="518"/>
                  </a:cxn>
                  <a:cxn ang="0">
                    <a:pos x="415" y="386"/>
                  </a:cxn>
                </a:cxnLst>
                <a:rect l="0" t="0" r="r" b="b"/>
                <a:pathLst>
                  <a:path w="434" h="519">
                    <a:moveTo>
                      <a:pt x="415" y="386"/>
                    </a:moveTo>
                    <a:lnTo>
                      <a:pt x="359" y="382"/>
                    </a:lnTo>
                    <a:lnTo>
                      <a:pt x="288" y="340"/>
                    </a:lnTo>
                    <a:lnTo>
                      <a:pt x="234" y="286"/>
                    </a:lnTo>
                    <a:lnTo>
                      <a:pt x="203" y="233"/>
                    </a:lnTo>
                    <a:lnTo>
                      <a:pt x="184" y="199"/>
                    </a:lnTo>
                    <a:lnTo>
                      <a:pt x="170" y="159"/>
                    </a:lnTo>
                    <a:lnTo>
                      <a:pt x="163" y="105"/>
                    </a:lnTo>
                    <a:lnTo>
                      <a:pt x="170" y="78"/>
                    </a:lnTo>
                    <a:lnTo>
                      <a:pt x="216" y="73"/>
                    </a:lnTo>
                    <a:lnTo>
                      <a:pt x="230" y="64"/>
                    </a:lnTo>
                    <a:lnTo>
                      <a:pt x="243" y="50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80" y="2"/>
                    </a:lnTo>
                    <a:lnTo>
                      <a:pt x="100" y="1"/>
                    </a:lnTo>
                    <a:lnTo>
                      <a:pt x="73" y="24"/>
                    </a:lnTo>
                    <a:lnTo>
                      <a:pt x="64" y="92"/>
                    </a:lnTo>
                    <a:lnTo>
                      <a:pt x="55" y="95"/>
                    </a:lnTo>
                    <a:lnTo>
                      <a:pt x="64" y="196"/>
                    </a:lnTo>
                    <a:lnTo>
                      <a:pt x="54" y="240"/>
                    </a:lnTo>
                    <a:lnTo>
                      <a:pt x="36" y="295"/>
                    </a:lnTo>
                    <a:lnTo>
                      <a:pt x="0" y="413"/>
                    </a:lnTo>
                    <a:lnTo>
                      <a:pt x="433" y="518"/>
                    </a:lnTo>
                    <a:lnTo>
                      <a:pt x="415" y="386"/>
                    </a:lnTo>
                  </a:path>
                </a:pathLst>
              </a:custGeom>
              <a:solidFill>
                <a:srgbClr val="606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3" name="Freeform 5"/>
              <p:cNvSpPr>
                <a:spLocks/>
              </p:cNvSpPr>
              <p:nvPr/>
            </p:nvSpPr>
            <p:spPr bwMode="auto">
              <a:xfrm>
                <a:off x="3266" y="1707"/>
                <a:ext cx="443" cy="797"/>
              </a:xfrm>
              <a:custGeom>
                <a:avLst/>
                <a:gdLst/>
                <a:ahLst/>
                <a:cxnLst>
                  <a:cxn ang="0">
                    <a:pos x="424" y="432"/>
                  </a:cxn>
                  <a:cxn ang="0">
                    <a:pos x="374" y="382"/>
                  </a:cxn>
                  <a:cxn ang="0">
                    <a:pos x="318" y="332"/>
                  </a:cxn>
                  <a:cxn ang="0">
                    <a:pos x="274" y="301"/>
                  </a:cxn>
                  <a:cxn ang="0">
                    <a:pos x="234" y="288"/>
                  </a:cxn>
                  <a:cxn ang="0">
                    <a:pos x="203" y="251"/>
                  </a:cxn>
                  <a:cxn ang="0">
                    <a:pos x="180" y="210"/>
                  </a:cxn>
                  <a:cxn ang="0">
                    <a:pos x="161" y="155"/>
                  </a:cxn>
                  <a:cxn ang="0">
                    <a:pos x="139" y="111"/>
                  </a:cxn>
                  <a:cxn ang="0">
                    <a:pos x="113" y="60"/>
                  </a:cxn>
                  <a:cxn ang="0">
                    <a:pos x="84" y="14"/>
                  </a:cxn>
                  <a:cxn ang="0">
                    <a:pos x="58" y="0"/>
                  </a:cxn>
                  <a:cxn ang="0">
                    <a:pos x="24" y="5"/>
                  </a:cxn>
                  <a:cxn ang="0">
                    <a:pos x="9" y="18"/>
                  </a:cxn>
                  <a:cxn ang="0">
                    <a:pos x="0" y="47"/>
                  </a:cxn>
                  <a:cxn ang="0">
                    <a:pos x="0" y="74"/>
                  </a:cxn>
                  <a:cxn ang="0">
                    <a:pos x="24" y="95"/>
                  </a:cxn>
                  <a:cxn ang="0">
                    <a:pos x="59" y="123"/>
                  </a:cxn>
                  <a:cxn ang="0">
                    <a:pos x="85" y="191"/>
                  </a:cxn>
                  <a:cxn ang="0">
                    <a:pos x="94" y="233"/>
                  </a:cxn>
                  <a:cxn ang="0">
                    <a:pos x="103" y="287"/>
                  </a:cxn>
                  <a:cxn ang="0">
                    <a:pos x="112" y="359"/>
                  </a:cxn>
                  <a:cxn ang="0">
                    <a:pos x="176" y="401"/>
                  </a:cxn>
                  <a:cxn ang="0">
                    <a:pos x="203" y="483"/>
                  </a:cxn>
                  <a:cxn ang="0">
                    <a:pos x="235" y="646"/>
                  </a:cxn>
                  <a:cxn ang="0">
                    <a:pos x="275" y="796"/>
                  </a:cxn>
                  <a:cxn ang="0">
                    <a:pos x="442" y="688"/>
                  </a:cxn>
                  <a:cxn ang="0">
                    <a:pos x="424" y="432"/>
                  </a:cxn>
                </a:cxnLst>
                <a:rect l="0" t="0" r="r" b="b"/>
                <a:pathLst>
                  <a:path w="443" h="797">
                    <a:moveTo>
                      <a:pt x="424" y="432"/>
                    </a:moveTo>
                    <a:lnTo>
                      <a:pt x="374" y="382"/>
                    </a:lnTo>
                    <a:lnTo>
                      <a:pt x="318" y="332"/>
                    </a:lnTo>
                    <a:lnTo>
                      <a:pt x="274" y="301"/>
                    </a:lnTo>
                    <a:lnTo>
                      <a:pt x="234" y="288"/>
                    </a:lnTo>
                    <a:lnTo>
                      <a:pt x="203" y="251"/>
                    </a:lnTo>
                    <a:lnTo>
                      <a:pt x="180" y="210"/>
                    </a:lnTo>
                    <a:lnTo>
                      <a:pt x="161" y="155"/>
                    </a:lnTo>
                    <a:lnTo>
                      <a:pt x="139" y="111"/>
                    </a:lnTo>
                    <a:lnTo>
                      <a:pt x="113" y="60"/>
                    </a:lnTo>
                    <a:lnTo>
                      <a:pt x="84" y="14"/>
                    </a:lnTo>
                    <a:lnTo>
                      <a:pt x="58" y="0"/>
                    </a:lnTo>
                    <a:lnTo>
                      <a:pt x="24" y="5"/>
                    </a:lnTo>
                    <a:lnTo>
                      <a:pt x="9" y="18"/>
                    </a:lnTo>
                    <a:lnTo>
                      <a:pt x="0" y="47"/>
                    </a:lnTo>
                    <a:lnTo>
                      <a:pt x="0" y="74"/>
                    </a:lnTo>
                    <a:lnTo>
                      <a:pt x="24" y="95"/>
                    </a:lnTo>
                    <a:lnTo>
                      <a:pt x="59" y="123"/>
                    </a:lnTo>
                    <a:lnTo>
                      <a:pt x="85" y="191"/>
                    </a:lnTo>
                    <a:lnTo>
                      <a:pt x="94" y="233"/>
                    </a:lnTo>
                    <a:lnTo>
                      <a:pt x="103" y="287"/>
                    </a:lnTo>
                    <a:lnTo>
                      <a:pt x="112" y="359"/>
                    </a:lnTo>
                    <a:lnTo>
                      <a:pt x="176" y="401"/>
                    </a:lnTo>
                    <a:lnTo>
                      <a:pt x="203" y="483"/>
                    </a:lnTo>
                    <a:lnTo>
                      <a:pt x="235" y="646"/>
                    </a:lnTo>
                    <a:lnTo>
                      <a:pt x="275" y="796"/>
                    </a:lnTo>
                    <a:lnTo>
                      <a:pt x="442" y="688"/>
                    </a:lnTo>
                    <a:lnTo>
                      <a:pt x="424" y="432"/>
                    </a:lnTo>
                  </a:path>
                </a:pathLst>
              </a:custGeom>
              <a:solidFill>
                <a:srgbClr val="6060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5" name="Freeform 7"/>
            <p:cNvSpPr>
              <a:spLocks/>
            </p:cNvSpPr>
            <p:nvPr/>
          </p:nvSpPr>
          <p:spPr bwMode="auto">
            <a:xfrm>
              <a:off x="4438" y="2078"/>
              <a:ext cx="324" cy="118"/>
            </a:xfrm>
            <a:custGeom>
              <a:avLst/>
              <a:gdLst/>
              <a:ahLst/>
              <a:cxnLst>
                <a:cxn ang="0">
                  <a:pos x="323" y="17"/>
                </a:cxn>
                <a:cxn ang="0">
                  <a:pos x="255" y="0"/>
                </a:cxn>
                <a:cxn ang="0">
                  <a:pos x="232" y="4"/>
                </a:cxn>
                <a:cxn ang="0">
                  <a:pos x="197" y="0"/>
                </a:cxn>
                <a:cxn ang="0">
                  <a:pos x="166" y="0"/>
                </a:cxn>
                <a:cxn ang="0">
                  <a:pos x="133" y="4"/>
                </a:cxn>
                <a:cxn ang="0">
                  <a:pos x="107" y="4"/>
                </a:cxn>
                <a:cxn ang="0">
                  <a:pos x="93" y="5"/>
                </a:cxn>
                <a:cxn ang="0">
                  <a:pos x="69" y="12"/>
                </a:cxn>
                <a:cxn ang="0">
                  <a:pos x="43" y="22"/>
                </a:cxn>
                <a:cxn ang="0">
                  <a:pos x="30" y="27"/>
                </a:cxn>
                <a:cxn ang="0">
                  <a:pos x="16" y="31"/>
                </a:cxn>
                <a:cxn ang="0">
                  <a:pos x="3" y="35"/>
                </a:cxn>
                <a:cxn ang="0">
                  <a:pos x="0" y="45"/>
                </a:cxn>
                <a:cxn ang="0">
                  <a:pos x="209" y="117"/>
                </a:cxn>
                <a:cxn ang="0">
                  <a:pos x="323" y="17"/>
                </a:cxn>
              </a:cxnLst>
              <a:rect l="0" t="0" r="r" b="b"/>
              <a:pathLst>
                <a:path w="324" h="118">
                  <a:moveTo>
                    <a:pt x="323" y="17"/>
                  </a:moveTo>
                  <a:lnTo>
                    <a:pt x="255" y="0"/>
                  </a:lnTo>
                  <a:lnTo>
                    <a:pt x="232" y="4"/>
                  </a:lnTo>
                  <a:lnTo>
                    <a:pt x="197" y="0"/>
                  </a:lnTo>
                  <a:lnTo>
                    <a:pt x="166" y="0"/>
                  </a:lnTo>
                  <a:lnTo>
                    <a:pt x="133" y="4"/>
                  </a:lnTo>
                  <a:lnTo>
                    <a:pt x="107" y="4"/>
                  </a:lnTo>
                  <a:lnTo>
                    <a:pt x="93" y="5"/>
                  </a:lnTo>
                  <a:lnTo>
                    <a:pt x="69" y="12"/>
                  </a:lnTo>
                  <a:lnTo>
                    <a:pt x="43" y="22"/>
                  </a:lnTo>
                  <a:lnTo>
                    <a:pt x="30" y="27"/>
                  </a:lnTo>
                  <a:lnTo>
                    <a:pt x="16" y="31"/>
                  </a:lnTo>
                  <a:lnTo>
                    <a:pt x="3" y="35"/>
                  </a:lnTo>
                  <a:lnTo>
                    <a:pt x="0" y="45"/>
                  </a:lnTo>
                  <a:lnTo>
                    <a:pt x="209" y="117"/>
                  </a:lnTo>
                  <a:lnTo>
                    <a:pt x="323" y="17"/>
                  </a:lnTo>
                </a:path>
              </a:pathLst>
            </a:custGeom>
            <a:solidFill>
              <a:srgbClr val="201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auto">
            <a:xfrm>
              <a:off x="3112" y="1679"/>
              <a:ext cx="2168" cy="1084"/>
            </a:xfrm>
            <a:custGeom>
              <a:avLst/>
              <a:gdLst/>
              <a:ahLst/>
              <a:cxnLst>
                <a:cxn ang="0">
                  <a:pos x="2098" y="887"/>
                </a:cxn>
                <a:cxn ang="0">
                  <a:pos x="2103" y="823"/>
                </a:cxn>
                <a:cxn ang="0">
                  <a:pos x="2149" y="688"/>
                </a:cxn>
                <a:cxn ang="0">
                  <a:pos x="2112" y="620"/>
                </a:cxn>
                <a:cxn ang="0">
                  <a:pos x="2099" y="601"/>
                </a:cxn>
                <a:cxn ang="0">
                  <a:pos x="2095" y="587"/>
                </a:cxn>
                <a:cxn ang="0">
                  <a:pos x="2072" y="583"/>
                </a:cxn>
                <a:cxn ang="0">
                  <a:pos x="2049" y="591"/>
                </a:cxn>
                <a:cxn ang="0">
                  <a:pos x="1878" y="491"/>
                </a:cxn>
                <a:cxn ang="0">
                  <a:pos x="1842" y="341"/>
                </a:cxn>
                <a:cxn ang="0">
                  <a:pos x="1932" y="97"/>
                </a:cxn>
                <a:cxn ang="0">
                  <a:pos x="1986" y="88"/>
                </a:cxn>
                <a:cxn ang="0">
                  <a:pos x="2023" y="70"/>
                </a:cxn>
                <a:cxn ang="0">
                  <a:pos x="2036" y="15"/>
                </a:cxn>
                <a:cxn ang="0">
                  <a:pos x="1883" y="2"/>
                </a:cxn>
                <a:cxn ang="0">
                  <a:pos x="1674" y="278"/>
                </a:cxn>
                <a:cxn ang="0">
                  <a:pos x="1588" y="429"/>
                </a:cxn>
                <a:cxn ang="0">
                  <a:pos x="1534" y="492"/>
                </a:cxn>
                <a:cxn ang="0">
                  <a:pos x="1306" y="437"/>
                </a:cxn>
                <a:cxn ang="0">
                  <a:pos x="1065" y="410"/>
                </a:cxn>
                <a:cxn ang="0">
                  <a:pos x="894" y="482"/>
                </a:cxn>
                <a:cxn ang="0">
                  <a:pos x="818" y="464"/>
                </a:cxn>
                <a:cxn ang="0">
                  <a:pos x="755" y="333"/>
                </a:cxn>
                <a:cxn ang="0">
                  <a:pos x="677" y="228"/>
                </a:cxn>
                <a:cxn ang="0">
                  <a:pos x="750" y="77"/>
                </a:cxn>
                <a:cxn ang="0">
                  <a:pos x="817" y="70"/>
                </a:cxn>
                <a:cxn ang="0">
                  <a:pos x="821" y="5"/>
                </a:cxn>
                <a:cxn ang="0">
                  <a:pos x="714" y="0"/>
                </a:cxn>
                <a:cxn ang="0">
                  <a:pos x="538" y="165"/>
                </a:cxn>
                <a:cxn ang="0">
                  <a:pos x="559" y="293"/>
                </a:cxn>
                <a:cxn ang="0">
                  <a:pos x="523" y="546"/>
                </a:cxn>
                <a:cxn ang="0">
                  <a:pos x="465" y="743"/>
                </a:cxn>
                <a:cxn ang="0">
                  <a:pos x="437" y="633"/>
                </a:cxn>
                <a:cxn ang="0">
                  <a:pos x="416" y="482"/>
                </a:cxn>
                <a:cxn ang="0">
                  <a:pos x="379" y="346"/>
                </a:cxn>
                <a:cxn ang="0">
                  <a:pos x="347" y="292"/>
                </a:cxn>
                <a:cxn ang="0">
                  <a:pos x="284" y="232"/>
                </a:cxn>
                <a:cxn ang="0">
                  <a:pos x="213" y="196"/>
                </a:cxn>
                <a:cxn ang="0">
                  <a:pos x="145" y="192"/>
                </a:cxn>
                <a:cxn ang="0">
                  <a:pos x="68" y="187"/>
                </a:cxn>
                <a:cxn ang="0">
                  <a:pos x="0" y="210"/>
                </a:cxn>
                <a:cxn ang="0">
                  <a:pos x="18" y="260"/>
                </a:cxn>
                <a:cxn ang="0">
                  <a:pos x="72" y="260"/>
                </a:cxn>
                <a:cxn ang="0">
                  <a:pos x="194" y="265"/>
                </a:cxn>
                <a:cxn ang="0">
                  <a:pos x="270" y="311"/>
                </a:cxn>
                <a:cxn ang="0">
                  <a:pos x="320" y="401"/>
                </a:cxn>
                <a:cxn ang="0">
                  <a:pos x="347" y="492"/>
                </a:cxn>
                <a:cxn ang="0">
                  <a:pos x="357" y="642"/>
                </a:cxn>
                <a:cxn ang="0">
                  <a:pos x="389" y="815"/>
                </a:cxn>
                <a:cxn ang="0">
                  <a:pos x="456" y="923"/>
                </a:cxn>
                <a:cxn ang="0">
                  <a:pos x="586" y="1000"/>
                </a:cxn>
                <a:cxn ang="0">
                  <a:pos x="830" y="1000"/>
                </a:cxn>
                <a:cxn ang="0">
                  <a:pos x="1114" y="987"/>
                </a:cxn>
                <a:cxn ang="0">
                  <a:pos x="1458" y="1000"/>
                </a:cxn>
                <a:cxn ang="0">
                  <a:pos x="1666" y="1057"/>
                </a:cxn>
                <a:cxn ang="0">
                  <a:pos x="1996" y="1082"/>
                </a:cxn>
              </a:cxnLst>
              <a:rect l="0" t="0" r="r" b="b"/>
              <a:pathLst>
                <a:path w="2168" h="1084">
                  <a:moveTo>
                    <a:pt x="2099" y="914"/>
                  </a:moveTo>
                  <a:lnTo>
                    <a:pt x="2098" y="887"/>
                  </a:lnTo>
                  <a:lnTo>
                    <a:pt x="2099" y="873"/>
                  </a:lnTo>
                  <a:lnTo>
                    <a:pt x="2103" y="823"/>
                  </a:lnTo>
                  <a:lnTo>
                    <a:pt x="2167" y="702"/>
                  </a:lnTo>
                  <a:lnTo>
                    <a:pt x="2149" y="688"/>
                  </a:lnTo>
                  <a:lnTo>
                    <a:pt x="2136" y="656"/>
                  </a:lnTo>
                  <a:lnTo>
                    <a:pt x="2112" y="620"/>
                  </a:lnTo>
                  <a:lnTo>
                    <a:pt x="2098" y="615"/>
                  </a:lnTo>
                  <a:lnTo>
                    <a:pt x="2099" y="601"/>
                  </a:lnTo>
                  <a:lnTo>
                    <a:pt x="2098" y="591"/>
                  </a:lnTo>
                  <a:lnTo>
                    <a:pt x="2095" y="587"/>
                  </a:lnTo>
                  <a:lnTo>
                    <a:pt x="2085" y="582"/>
                  </a:lnTo>
                  <a:lnTo>
                    <a:pt x="2072" y="583"/>
                  </a:lnTo>
                  <a:lnTo>
                    <a:pt x="2063" y="587"/>
                  </a:lnTo>
                  <a:lnTo>
                    <a:pt x="2049" y="591"/>
                  </a:lnTo>
                  <a:lnTo>
                    <a:pt x="2026" y="605"/>
                  </a:lnTo>
                  <a:lnTo>
                    <a:pt x="1878" y="491"/>
                  </a:lnTo>
                  <a:lnTo>
                    <a:pt x="1856" y="396"/>
                  </a:lnTo>
                  <a:lnTo>
                    <a:pt x="1842" y="341"/>
                  </a:lnTo>
                  <a:lnTo>
                    <a:pt x="1917" y="128"/>
                  </a:lnTo>
                  <a:lnTo>
                    <a:pt x="1932" y="97"/>
                  </a:lnTo>
                  <a:lnTo>
                    <a:pt x="1950" y="88"/>
                  </a:lnTo>
                  <a:lnTo>
                    <a:pt x="1986" y="88"/>
                  </a:lnTo>
                  <a:lnTo>
                    <a:pt x="2004" y="84"/>
                  </a:lnTo>
                  <a:lnTo>
                    <a:pt x="2023" y="70"/>
                  </a:lnTo>
                  <a:lnTo>
                    <a:pt x="2031" y="43"/>
                  </a:lnTo>
                  <a:lnTo>
                    <a:pt x="2036" y="15"/>
                  </a:lnTo>
                  <a:lnTo>
                    <a:pt x="2023" y="2"/>
                  </a:lnTo>
                  <a:lnTo>
                    <a:pt x="1883" y="2"/>
                  </a:lnTo>
                  <a:lnTo>
                    <a:pt x="1841" y="28"/>
                  </a:lnTo>
                  <a:lnTo>
                    <a:pt x="1674" y="278"/>
                  </a:lnTo>
                  <a:lnTo>
                    <a:pt x="1634" y="346"/>
                  </a:lnTo>
                  <a:lnTo>
                    <a:pt x="1588" y="429"/>
                  </a:lnTo>
                  <a:lnTo>
                    <a:pt x="1575" y="475"/>
                  </a:lnTo>
                  <a:lnTo>
                    <a:pt x="1534" y="492"/>
                  </a:lnTo>
                  <a:lnTo>
                    <a:pt x="1458" y="464"/>
                  </a:lnTo>
                  <a:lnTo>
                    <a:pt x="1306" y="437"/>
                  </a:lnTo>
                  <a:lnTo>
                    <a:pt x="1160" y="415"/>
                  </a:lnTo>
                  <a:lnTo>
                    <a:pt x="1065" y="410"/>
                  </a:lnTo>
                  <a:lnTo>
                    <a:pt x="969" y="442"/>
                  </a:lnTo>
                  <a:lnTo>
                    <a:pt x="894" y="482"/>
                  </a:lnTo>
                  <a:lnTo>
                    <a:pt x="817" y="505"/>
                  </a:lnTo>
                  <a:lnTo>
                    <a:pt x="818" y="464"/>
                  </a:lnTo>
                  <a:lnTo>
                    <a:pt x="798" y="409"/>
                  </a:lnTo>
                  <a:lnTo>
                    <a:pt x="755" y="333"/>
                  </a:lnTo>
                  <a:lnTo>
                    <a:pt x="691" y="273"/>
                  </a:lnTo>
                  <a:lnTo>
                    <a:pt x="677" y="228"/>
                  </a:lnTo>
                  <a:lnTo>
                    <a:pt x="672" y="169"/>
                  </a:lnTo>
                  <a:lnTo>
                    <a:pt x="750" y="77"/>
                  </a:lnTo>
                  <a:lnTo>
                    <a:pt x="790" y="84"/>
                  </a:lnTo>
                  <a:lnTo>
                    <a:pt x="817" y="70"/>
                  </a:lnTo>
                  <a:lnTo>
                    <a:pt x="830" y="39"/>
                  </a:lnTo>
                  <a:lnTo>
                    <a:pt x="821" y="5"/>
                  </a:lnTo>
                  <a:lnTo>
                    <a:pt x="804" y="1"/>
                  </a:lnTo>
                  <a:lnTo>
                    <a:pt x="714" y="0"/>
                  </a:lnTo>
                  <a:lnTo>
                    <a:pt x="623" y="78"/>
                  </a:lnTo>
                  <a:lnTo>
                    <a:pt x="538" y="165"/>
                  </a:lnTo>
                  <a:lnTo>
                    <a:pt x="555" y="233"/>
                  </a:lnTo>
                  <a:lnTo>
                    <a:pt x="559" y="293"/>
                  </a:lnTo>
                  <a:lnTo>
                    <a:pt x="555" y="397"/>
                  </a:lnTo>
                  <a:lnTo>
                    <a:pt x="523" y="546"/>
                  </a:lnTo>
                  <a:lnTo>
                    <a:pt x="483" y="675"/>
                  </a:lnTo>
                  <a:lnTo>
                    <a:pt x="465" y="743"/>
                  </a:lnTo>
                  <a:lnTo>
                    <a:pt x="446" y="678"/>
                  </a:lnTo>
                  <a:lnTo>
                    <a:pt x="437" y="633"/>
                  </a:lnTo>
                  <a:lnTo>
                    <a:pt x="425" y="559"/>
                  </a:lnTo>
                  <a:lnTo>
                    <a:pt x="416" y="482"/>
                  </a:lnTo>
                  <a:lnTo>
                    <a:pt x="397" y="409"/>
                  </a:lnTo>
                  <a:lnTo>
                    <a:pt x="379" y="346"/>
                  </a:lnTo>
                  <a:lnTo>
                    <a:pt x="361" y="306"/>
                  </a:lnTo>
                  <a:lnTo>
                    <a:pt x="347" y="292"/>
                  </a:lnTo>
                  <a:lnTo>
                    <a:pt x="320" y="260"/>
                  </a:lnTo>
                  <a:lnTo>
                    <a:pt x="284" y="232"/>
                  </a:lnTo>
                  <a:lnTo>
                    <a:pt x="261" y="220"/>
                  </a:lnTo>
                  <a:lnTo>
                    <a:pt x="213" y="196"/>
                  </a:lnTo>
                  <a:lnTo>
                    <a:pt x="181" y="192"/>
                  </a:lnTo>
                  <a:lnTo>
                    <a:pt x="145" y="192"/>
                  </a:lnTo>
                  <a:lnTo>
                    <a:pt x="109" y="192"/>
                  </a:lnTo>
                  <a:lnTo>
                    <a:pt x="68" y="187"/>
                  </a:lnTo>
                  <a:lnTo>
                    <a:pt x="27" y="196"/>
                  </a:lnTo>
                  <a:lnTo>
                    <a:pt x="0" y="210"/>
                  </a:lnTo>
                  <a:lnTo>
                    <a:pt x="0" y="248"/>
                  </a:lnTo>
                  <a:lnTo>
                    <a:pt x="18" y="260"/>
                  </a:lnTo>
                  <a:lnTo>
                    <a:pt x="45" y="265"/>
                  </a:lnTo>
                  <a:lnTo>
                    <a:pt x="72" y="260"/>
                  </a:lnTo>
                  <a:lnTo>
                    <a:pt x="117" y="251"/>
                  </a:lnTo>
                  <a:lnTo>
                    <a:pt x="194" y="265"/>
                  </a:lnTo>
                  <a:lnTo>
                    <a:pt x="244" y="283"/>
                  </a:lnTo>
                  <a:lnTo>
                    <a:pt x="270" y="311"/>
                  </a:lnTo>
                  <a:lnTo>
                    <a:pt x="302" y="361"/>
                  </a:lnTo>
                  <a:lnTo>
                    <a:pt x="320" y="401"/>
                  </a:lnTo>
                  <a:lnTo>
                    <a:pt x="334" y="441"/>
                  </a:lnTo>
                  <a:lnTo>
                    <a:pt x="347" y="492"/>
                  </a:lnTo>
                  <a:lnTo>
                    <a:pt x="352" y="538"/>
                  </a:lnTo>
                  <a:lnTo>
                    <a:pt x="357" y="642"/>
                  </a:lnTo>
                  <a:lnTo>
                    <a:pt x="370" y="742"/>
                  </a:lnTo>
                  <a:lnTo>
                    <a:pt x="389" y="815"/>
                  </a:lnTo>
                  <a:lnTo>
                    <a:pt x="416" y="875"/>
                  </a:lnTo>
                  <a:lnTo>
                    <a:pt x="456" y="923"/>
                  </a:lnTo>
                  <a:lnTo>
                    <a:pt x="505" y="959"/>
                  </a:lnTo>
                  <a:lnTo>
                    <a:pt x="586" y="1000"/>
                  </a:lnTo>
                  <a:lnTo>
                    <a:pt x="737" y="1016"/>
                  </a:lnTo>
                  <a:lnTo>
                    <a:pt x="830" y="1000"/>
                  </a:lnTo>
                  <a:lnTo>
                    <a:pt x="944" y="996"/>
                  </a:lnTo>
                  <a:lnTo>
                    <a:pt x="1114" y="987"/>
                  </a:lnTo>
                  <a:lnTo>
                    <a:pt x="1210" y="1010"/>
                  </a:lnTo>
                  <a:lnTo>
                    <a:pt x="1458" y="1000"/>
                  </a:lnTo>
                  <a:lnTo>
                    <a:pt x="1479" y="999"/>
                  </a:lnTo>
                  <a:lnTo>
                    <a:pt x="1666" y="1057"/>
                  </a:lnTo>
                  <a:lnTo>
                    <a:pt x="1820" y="1083"/>
                  </a:lnTo>
                  <a:lnTo>
                    <a:pt x="1996" y="1082"/>
                  </a:lnTo>
                  <a:lnTo>
                    <a:pt x="2099" y="914"/>
                  </a:lnTo>
                </a:path>
              </a:pathLst>
            </a:custGeom>
            <a:solidFill>
              <a:srgbClr val="FFC080"/>
            </a:solidFill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auto">
            <a:xfrm>
              <a:off x="3082" y="1859"/>
              <a:ext cx="155" cy="101"/>
            </a:xfrm>
            <a:custGeom>
              <a:avLst/>
              <a:gdLst/>
              <a:ahLst/>
              <a:cxnLst>
                <a:cxn ang="0">
                  <a:pos x="149" y="64"/>
                </a:cxn>
                <a:cxn ang="0">
                  <a:pos x="146" y="78"/>
                </a:cxn>
                <a:cxn ang="0">
                  <a:pos x="127" y="86"/>
                </a:cxn>
                <a:cxn ang="0">
                  <a:pos x="112" y="91"/>
                </a:cxn>
                <a:cxn ang="0">
                  <a:pos x="91" y="100"/>
                </a:cxn>
                <a:cxn ang="0">
                  <a:pos x="59" y="95"/>
                </a:cxn>
                <a:cxn ang="0">
                  <a:pos x="40" y="85"/>
                </a:cxn>
                <a:cxn ang="0">
                  <a:pos x="32" y="84"/>
                </a:cxn>
                <a:cxn ang="0">
                  <a:pos x="18" y="73"/>
                </a:cxn>
                <a:cxn ang="0">
                  <a:pos x="0" y="50"/>
                </a:cxn>
                <a:cxn ang="0">
                  <a:pos x="18" y="33"/>
                </a:cxn>
                <a:cxn ang="0">
                  <a:pos x="31" y="23"/>
                </a:cxn>
                <a:cxn ang="0">
                  <a:pos x="45" y="14"/>
                </a:cxn>
                <a:cxn ang="0">
                  <a:pos x="68" y="5"/>
                </a:cxn>
                <a:cxn ang="0">
                  <a:pos x="91" y="0"/>
                </a:cxn>
                <a:cxn ang="0">
                  <a:pos x="99" y="0"/>
                </a:cxn>
                <a:cxn ang="0">
                  <a:pos x="122" y="5"/>
                </a:cxn>
                <a:cxn ang="0">
                  <a:pos x="132" y="10"/>
                </a:cxn>
                <a:cxn ang="0">
                  <a:pos x="145" y="15"/>
                </a:cxn>
                <a:cxn ang="0">
                  <a:pos x="149" y="28"/>
                </a:cxn>
                <a:cxn ang="0">
                  <a:pos x="154" y="42"/>
                </a:cxn>
                <a:cxn ang="0">
                  <a:pos x="149" y="59"/>
                </a:cxn>
                <a:cxn ang="0">
                  <a:pos x="149" y="64"/>
                </a:cxn>
              </a:cxnLst>
              <a:rect l="0" t="0" r="r" b="b"/>
              <a:pathLst>
                <a:path w="155" h="101">
                  <a:moveTo>
                    <a:pt x="149" y="64"/>
                  </a:moveTo>
                  <a:lnTo>
                    <a:pt x="146" y="78"/>
                  </a:lnTo>
                  <a:lnTo>
                    <a:pt x="127" y="86"/>
                  </a:lnTo>
                  <a:lnTo>
                    <a:pt x="112" y="91"/>
                  </a:lnTo>
                  <a:lnTo>
                    <a:pt x="91" y="100"/>
                  </a:lnTo>
                  <a:lnTo>
                    <a:pt x="59" y="95"/>
                  </a:lnTo>
                  <a:lnTo>
                    <a:pt x="40" y="85"/>
                  </a:lnTo>
                  <a:lnTo>
                    <a:pt x="32" y="84"/>
                  </a:lnTo>
                  <a:lnTo>
                    <a:pt x="18" y="73"/>
                  </a:lnTo>
                  <a:lnTo>
                    <a:pt x="0" y="50"/>
                  </a:lnTo>
                  <a:lnTo>
                    <a:pt x="18" y="33"/>
                  </a:lnTo>
                  <a:lnTo>
                    <a:pt x="31" y="23"/>
                  </a:lnTo>
                  <a:lnTo>
                    <a:pt x="45" y="14"/>
                  </a:lnTo>
                  <a:lnTo>
                    <a:pt x="68" y="5"/>
                  </a:lnTo>
                  <a:lnTo>
                    <a:pt x="91" y="0"/>
                  </a:lnTo>
                  <a:lnTo>
                    <a:pt x="99" y="0"/>
                  </a:lnTo>
                  <a:lnTo>
                    <a:pt x="122" y="5"/>
                  </a:lnTo>
                  <a:lnTo>
                    <a:pt x="132" y="10"/>
                  </a:lnTo>
                  <a:lnTo>
                    <a:pt x="145" y="15"/>
                  </a:lnTo>
                  <a:lnTo>
                    <a:pt x="149" y="28"/>
                  </a:lnTo>
                  <a:lnTo>
                    <a:pt x="154" y="42"/>
                  </a:lnTo>
                  <a:lnTo>
                    <a:pt x="149" y="59"/>
                  </a:lnTo>
                  <a:lnTo>
                    <a:pt x="149" y="64"/>
                  </a:lnTo>
                </a:path>
              </a:pathLst>
            </a:custGeom>
            <a:solidFill>
              <a:srgbClr val="40400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5159" y="2290"/>
              <a:ext cx="122" cy="225"/>
              <a:chOff x="5159" y="2290"/>
              <a:chExt cx="122" cy="225"/>
            </a:xfrm>
          </p:grpSpPr>
          <p:sp>
            <p:nvSpPr>
              <p:cNvPr id="27658" name="Freeform 10"/>
              <p:cNvSpPr>
                <a:spLocks/>
              </p:cNvSpPr>
              <p:nvPr/>
            </p:nvSpPr>
            <p:spPr bwMode="auto">
              <a:xfrm>
                <a:off x="5253" y="2368"/>
                <a:ext cx="28" cy="29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15" y="19"/>
                  </a:cxn>
                  <a:cxn ang="0">
                    <a:pos x="0" y="28"/>
                  </a:cxn>
                  <a:cxn ang="0">
                    <a:pos x="0" y="14"/>
                  </a:cxn>
                  <a:cxn ang="0">
                    <a:pos x="5" y="6"/>
                  </a:cxn>
                  <a:cxn ang="0">
                    <a:pos x="9" y="0"/>
                  </a:cxn>
                  <a:cxn ang="0">
                    <a:pos x="27" y="14"/>
                  </a:cxn>
                </a:cxnLst>
                <a:rect l="0" t="0" r="r" b="b"/>
                <a:pathLst>
                  <a:path w="28" h="29">
                    <a:moveTo>
                      <a:pt x="27" y="14"/>
                    </a:moveTo>
                    <a:lnTo>
                      <a:pt x="15" y="19"/>
                    </a:lnTo>
                    <a:lnTo>
                      <a:pt x="0" y="28"/>
                    </a:lnTo>
                    <a:lnTo>
                      <a:pt x="0" y="14"/>
                    </a:lnTo>
                    <a:lnTo>
                      <a:pt x="5" y="6"/>
                    </a:lnTo>
                    <a:lnTo>
                      <a:pt x="9" y="0"/>
                    </a:lnTo>
                    <a:lnTo>
                      <a:pt x="27" y="14"/>
                    </a:lnTo>
                  </a:path>
                </a:pathLst>
              </a:custGeom>
              <a:solidFill>
                <a:srgbClr val="A0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9" name="Freeform 11"/>
              <p:cNvSpPr>
                <a:spLocks/>
              </p:cNvSpPr>
              <p:nvPr/>
            </p:nvSpPr>
            <p:spPr bwMode="auto">
              <a:xfrm>
                <a:off x="5159" y="2290"/>
                <a:ext cx="53" cy="2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35" y="1"/>
                  </a:cxn>
                  <a:cxn ang="0">
                    <a:pos x="21" y="2"/>
                  </a:cxn>
                  <a:cxn ang="0">
                    <a:pos x="13" y="11"/>
                  </a:cxn>
                  <a:cxn ang="0">
                    <a:pos x="0" y="27"/>
                  </a:cxn>
                </a:cxnLst>
                <a:rect l="0" t="0" r="r" b="b"/>
                <a:pathLst>
                  <a:path w="53" h="28">
                    <a:moveTo>
                      <a:pt x="52" y="0"/>
                    </a:moveTo>
                    <a:lnTo>
                      <a:pt x="35" y="1"/>
                    </a:lnTo>
                    <a:lnTo>
                      <a:pt x="21" y="2"/>
                    </a:lnTo>
                    <a:lnTo>
                      <a:pt x="13" y="11"/>
                    </a:lnTo>
                    <a:lnTo>
                      <a:pt x="0" y="2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0" name="Freeform 12"/>
              <p:cNvSpPr>
                <a:spLocks/>
              </p:cNvSpPr>
              <p:nvPr/>
            </p:nvSpPr>
            <p:spPr bwMode="auto">
              <a:xfrm>
                <a:off x="5176" y="2482"/>
                <a:ext cx="33" cy="33"/>
              </a:xfrm>
              <a:custGeom>
                <a:avLst/>
                <a:gdLst/>
                <a:ahLst/>
                <a:cxnLst>
                  <a:cxn ang="0">
                    <a:pos x="32" y="32"/>
                  </a:cxn>
                  <a:cxn ang="0">
                    <a:pos x="0" y="23"/>
                  </a:cxn>
                  <a:cxn ang="0">
                    <a:pos x="22" y="0"/>
                  </a:cxn>
                </a:cxnLst>
                <a:rect l="0" t="0" r="r" b="b"/>
                <a:pathLst>
                  <a:path w="33" h="33">
                    <a:moveTo>
                      <a:pt x="32" y="32"/>
                    </a:moveTo>
                    <a:lnTo>
                      <a:pt x="0" y="23"/>
                    </a:lnTo>
                    <a:lnTo>
                      <a:pt x="22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1" name="Freeform 13"/>
              <p:cNvSpPr>
                <a:spLocks/>
              </p:cNvSpPr>
              <p:nvPr/>
            </p:nvSpPr>
            <p:spPr bwMode="auto">
              <a:xfrm>
                <a:off x="5185" y="2454"/>
                <a:ext cx="6" cy="35"/>
              </a:xfrm>
              <a:custGeom>
                <a:avLst/>
                <a:gdLst/>
                <a:ahLst/>
                <a:cxnLst>
                  <a:cxn ang="0">
                    <a:pos x="5" y="34"/>
                  </a:cxn>
                  <a:cxn ang="0">
                    <a:pos x="4" y="25"/>
                  </a:cxn>
                  <a:cxn ang="0">
                    <a:pos x="4" y="1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6" h="35">
                    <a:moveTo>
                      <a:pt x="5" y="34"/>
                    </a:moveTo>
                    <a:lnTo>
                      <a:pt x="4" y="25"/>
                    </a:lnTo>
                    <a:lnTo>
                      <a:pt x="4" y="1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65" name="Group 17"/>
            <p:cNvGrpSpPr>
              <a:grpSpLocks/>
            </p:cNvGrpSpPr>
            <p:nvPr/>
          </p:nvGrpSpPr>
          <p:grpSpPr bwMode="auto">
            <a:xfrm>
              <a:off x="3935" y="2154"/>
              <a:ext cx="755" cy="102"/>
              <a:chOff x="3935" y="2154"/>
              <a:chExt cx="755" cy="102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4504" y="2154"/>
                <a:ext cx="186" cy="92"/>
              </a:xfrm>
              <a:custGeom>
                <a:avLst/>
                <a:gdLst/>
                <a:ahLst/>
                <a:cxnLst>
                  <a:cxn ang="0">
                    <a:pos x="185" y="0"/>
                  </a:cxn>
                  <a:cxn ang="0">
                    <a:pos x="170" y="32"/>
                  </a:cxn>
                  <a:cxn ang="0">
                    <a:pos x="154" y="60"/>
                  </a:cxn>
                  <a:cxn ang="0">
                    <a:pos x="126" y="78"/>
                  </a:cxn>
                  <a:cxn ang="0">
                    <a:pos x="104" y="82"/>
                  </a:cxn>
                  <a:cxn ang="0">
                    <a:pos x="81" y="91"/>
                  </a:cxn>
                  <a:cxn ang="0">
                    <a:pos x="58" y="82"/>
                  </a:cxn>
                  <a:cxn ang="0">
                    <a:pos x="32" y="73"/>
                  </a:cxn>
                  <a:cxn ang="0">
                    <a:pos x="0" y="60"/>
                  </a:cxn>
                </a:cxnLst>
                <a:rect l="0" t="0" r="r" b="b"/>
                <a:pathLst>
                  <a:path w="186" h="92">
                    <a:moveTo>
                      <a:pt x="185" y="0"/>
                    </a:moveTo>
                    <a:lnTo>
                      <a:pt x="170" y="32"/>
                    </a:lnTo>
                    <a:lnTo>
                      <a:pt x="154" y="60"/>
                    </a:lnTo>
                    <a:lnTo>
                      <a:pt x="126" y="78"/>
                    </a:lnTo>
                    <a:lnTo>
                      <a:pt x="104" y="82"/>
                    </a:lnTo>
                    <a:lnTo>
                      <a:pt x="81" y="91"/>
                    </a:lnTo>
                    <a:lnTo>
                      <a:pt x="58" y="82"/>
                    </a:lnTo>
                    <a:lnTo>
                      <a:pt x="32" y="73"/>
                    </a:lnTo>
                    <a:lnTo>
                      <a:pt x="0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Freeform 16"/>
              <p:cNvSpPr>
                <a:spLocks/>
              </p:cNvSpPr>
              <p:nvPr/>
            </p:nvSpPr>
            <p:spPr bwMode="auto">
              <a:xfrm>
                <a:off x="3935" y="2191"/>
                <a:ext cx="182" cy="65"/>
              </a:xfrm>
              <a:custGeom>
                <a:avLst/>
                <a:gdLst/>
                <a:ahLst/>
                <a:cxnLst>
                  <a:cxn ang="0">
                    <a:pos x="181" y="64"/>
                  </a:cxn>
                  <a:cxn ang="0">
                    <a:pos x="163" y="59"/>
                  </a:cxn>
                  <a:cxn ang="0">
                    <a:pos x="140" y="64"/>
                  </a:cxn>
                  <a:cxn ang="0">
                    <a:pos x="113" y="59"/>
                  </a:cxn>
                  <a:cxn ang="0">
                    <a:pos x="85" y="59"/>
                  </a:cxn>
                  <a:cxn ang="0">
                    <a:pos x="55" y="49"/>
                  </a:cxn>
                  <a:cxn ang="0">
                    <a:pos x="32" y="36"/>
                  </a:cxn>
                  <a:cxn ang="0">
                    <a:pos x="13" y="18"/>
                  </a:cxn>
                  <a:cxn ang="0">
                    <a:pos x="0" y="0"/>
                  </a:cxn>
                </a:cxnLst>
                <a:rect l="0" t="0" r="r" b="b"/>
                <a:pathLst>
                  <a:path w="182" h="65">
                    <a:moveTo>
                      <a:pt x="181" y="64"/>
                    </a:moveTo>
                    <a:lnTo>
                      <a:pt x="163" y="59"/>
                    </a:lnTo>
                    <a:lnTo>
                      <a:pt x="140" y="64"/>
                    </a:lnTo>
                    <a:lnTo>
                      <a:pt x="113" y="59"/>
                    </a:lnTo>
                    <a:lnTo>
                      <a:pt x="85" y="59"/>
                    </a:lnTo>
                    <a:lnTo>
                      <a:pt x="55" y="49"/>
                    </a:lnTo>
                    <a:lnTo>
                      <a:pt x="32" y="36"/>
                    </a:lnTo>
                    <a:lnTo>
                      <a:pt x="13" y="18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670" name="Group 22"/>
            <p:cNvGrpSpPr>
              <a:grpSpLocks/>
            </p:cNvGrpSpPr>
            <p:nvPr/>
          </p:nvGrpSpPr>
          <p:grpSpPr bwMode="auto">
            <a:xfrm>
              <a:off x="4296" y="2050"/>
              <a:ext cx="980" cy="783"/>
              <a:chOff x="4296" y="2050"/>
              <a:chExt cx="980" cy="783"/>
            </a:xfrm>
          </p:grpSpPr>
          <p:sp>
            <p:nvSpPr>
              <p:cNvPr id="27666" name="Freeform 18"/>
              <p:cNvSpPr>
                <a:spLocks/>
              </p:cNvSpPr>
              <p:nvPr/>
            </p:nvSpPr>
            <p:spPr bwMode="auto">
              <a:xfrm>
                <a:off x="4296" y="2050"/>
                <a:ext cx="980" cy="783"/>
              </a:xfrm>
              <a:custGeom>
                <a:avLst/>
                <a:gdLst/>
                <a:ahLst/>
                <a:cxnLst>
                  <a:cxn ang="0">
                    <a:pos x="931" y="527"/>
                  </a:cxn>
                  <a:cxn ang="0">
                    <a:pos x="948" y="550"/>
                  </a:cxn>
                  <a:cxn ang="0">
                    <a:pos x="979" y="563"/>
                  </a:cxn>
                  <a:cxn ang="0">
                    <a:pos x="953" y="645"/>
                  </a:cxn>
                  <a:cxn ang="0">
                    <a:pos x="885" y="678"/>
                  </a:cxn>
                  <a:cxn ang="0">
                    <a:pos x="863" y="705"/>
                  </a:cxn>
                  <a:cxn ang="0">
                    <a:pos x="794" y="740"/>
                  </a:cxn>
                  <a:cxn ang="0">
                    <a:pos x="714" y="745"/>
                  </a:cxn>
                  <a:cxn ang="0">
                    <a:pos x="664" y="778"/>
                  </a:cxn>
                  <a:cxn ang="0">
                    <a:pos x="534" y="772"/>
                  </a:cxn>
                  <a:cxn ang="0">
                    <a:pos x="478" y="782"/>
                  </a:cxn>
                  <a:cxn ang="0">
                    <a:pos x="438" y="760"/>
                  </a:cxn>
                  <a:cxn ang="0">
                    <a:pos x="442" y="740"/>
                  </a:cxn>
                  <a:cxn ang="0">
                    <a:pos x="405" y="740"/>
                  </a:cxn>
                  <a:cxn ang="0">
                    <a:pos x="261" y="714"/>
                  </a:cxn>
                  <a:cxn ang="0">
                    <a:pos x="172" y="692"/>
                  </a:cxn>
                  <a:cxn ang="0">
                    <a:pos x="118" y="672"/>
                  </a:cxn>
                  <a:cxn ang="0">
                    <a:pos x="58" y="636"/>
                  </a:cxn>
                  <a:cxn ang="0">
                    <a:pos x="36" y="610"/>
                  </a:cxn>
                  <a:cxn ang="0">
                    <a:pos x="36" y="578"/>
                  </a:cxn>
                  <a:cxn ang="0">
                    <a:pos x="132" y="568"/>
                  </a:cxn>
                  <a:cxn ang="0">
                    <a:pos x="145" y="513"/>
                  </a:cxn>
                  <a:cxn ang="0">
                    <a:pos x="271" y="500"/>
                  </a:cxn>
                  <a:cxn ang="0">
                    <a:pos x="254" y="427"/>
                  </a:cxn>
                  <a:cxn ang="0">
                    <a:pos x="343" y="360"/>
                  </a:cxn>
                  <a:cxn ang="0">
                    <a:pos x="369" y="268"/>
                  </a:cxn>
                  <a:cxn ang="0">
                    <a:pos x="437" y="173"/>
                  </a:cxn>
                  <a:cxn ang="0">
                    <a:pos x="510" y="186"/>
                  </a:cxn>
                  <a:cxn ang="0">
                    <a:pos x="618" y="64"/>
                  </a:cxn>
                  <a:cxn ang="0">
                    <a:pos x="660" y="41"/>
                  </a:cxn>
                  <a:cxn ang="0">
                    <a:pos x="706" y="63"/>
                  </a:cxn>
                  <a:cxn ang="0">
                    <a:pos x="731" y="45"/>
                  </a:cxn>
                  <a:cxn ang="0">
                    <a:pos x="768" y="159"/>
                  </a:cxn>
                  <a:cxn ang="0">
                    <a:pos x="831" y="227"/>
                  </a:cxn>
                  <a:cxn ang="0">
                    <a:pos x="794" y="300"/>
                  </a:cxn>
                  <a:cxn ang="0">
                    <a:pos x="814" y="396"/>
                  </a:cxn>
                  <a:cxn ang="0">
                    <a:pos x="791" y="487"/>
                  </a:cxn>
                  <a:cxn ang="0">
                    <a:pos x="835" y="591"/>
                  </a:cxn>
                  <a:cxn ang="0">
                    <a:pos x="881" y="541"/>
                  </a:cxn>
                  <a:cxn ang="0">
                    <a:pos x="926" y="500"/>
                  </a:cxn>
                </a:cxnLst>
                <a:rect l="0" t="0" r="r" b="b"/>
                <a:pathLst>
                  <a:path w="980" h="783">
                    <a:moveTo>
                      <a:pt x="926" y="500"/>
                    </a:moveTo>
                    <a:lnTo>
                      <a:pt x="931" y="527"/>
                    </a:lnTo>
                    <a:lnTo>
                      <a:pt x="962" y="487"/>
                    </a:lnTo>
                    <a:lnTo>
                      <a:pt x="948" y="550"/>
                    </a:lnTo>
                    <a:lnTo>
                      <a:pt x="926" y="595"/>
                    </a:lnTo>
                    <a:lnTo>
                      <a:pt x="979" y="563"/>
                    </a:lnTo>
                    <a:lnTo>
                      <a:pt x="917" y="619"/>
                    </a:lnTo>
                    <a:lnTo>
                      <a:pt x="953" y="645"/>
                    </a:lnTo>
                    <a:lnTo>
                      <a:pt x="908" y="663"/>
                    </a:lnTo>
                    <a:lnTo>
                      <a:pt x="885" y="678"/>
                    </a:lnTo>
                    <a:lnTo>
                      <a:pt x="908" y="692"/>
                    </a:lnTo>
                    <a:lnTo>
                      <a:pt x="863" y="705"/>
                    </a:lnTo>
                    <a:lnTo>
                      <a:pt x="841" y="736"/>
                    </a:lnTo>
                    <a:lnTo>
                      <a:pt x="794" y="740"/>
                    </a:lnTo>
                    <a:lnTo>
                      <a:pt x="763" y="760"/>
                    </a:lnTo>
                    <a:lnTo>
                      <a:pt x="714" y="745"/>
                    </a:lnTo>
                    <a:lnTo>
                      <a:pt x="655" y="754"/>
                    </a:lnTo>
                    <a:lnTo>
                      <a:pt x="664" y="778"/>
                    </a:lnTo>
                    <a:lnTo>
                      <a:pt x="623" y="763"/>
                    </a:lnTo>
                    <a:lnTo>
                      <a:pt x="534" y="772"/>
                    </a:lnTo>
                    <a:lnTo>
                      <a:pt x="543" y="755"/>
                    </a:lnTo>
                    <a:lnTo>
                      <a:pt x="478" y="782"/>
                    </a:lnTo>
                    <a:lnTo>
                      <a:pt x="461" y="745"/>
                    </a:lnTo>
                    <a:lnTo>
                      <a:pt x="438" y="760"/>
                    </a:lnTo>
                    <a:lnTo>
                      <a:pt x="437" y="740"/>
                    </a:lnTo>
                    <a:lnTo>
                      <a:pt x="442" y="740"/>
                    </a:lnTo>
                    <a:lnTo>
                      <a:pt x="388" y="768"/>
                    </a:lnTo>
                    <a:lnTo>
                      <a:pt x="405" y="740"/>
                    </a:lnTo>
                    <a:lnTo>
                      <a:pt x="325" y="745"/>
                    </a:lnTo>
                    <a:lnTo>
                      <a:pt x="261" y="714"/>
                    </a:lnTo>
                    <a:lnTo>
                      <a:pt x="203" y="698"/>
                    </a:lnTo>
                    <a:lnTo>
                      <a:pt x="172" y="692"/>
                    </a:lnTo>
                    <a:lnTo>
                      <a:pt x="185" y="672"/>
                    </a:lnTo>
                    <a:lnTo>
                      <a:pt x="118" y="672"/>
                    </a:lnTo>
                    <a:lnTo>
                      <a:pt x="91" y="658"/>
                    </a:lnTo>
                    <a:lnTo>
                      <a:pt x="58" y="636"/>
                    </a:lnTo>
                    <a:lnTo>
                      <a:pt x="91" y="623"/>
                    </a:lnTo>
                    <a:lnTo>
                      <a:pt x="36" y="610"/>
                    </a:lnTo>
                    <a:lnTo>
                      <a:pt x="0" y="609"/>
                    </a:lnTo>
                    <a:lnTo>
                      <a:pt x="36" y="578"/>
                    </a:lnTo>
                    <a:lnTo>
                      <a:pt x="89" y="564"/>
                    </a:lnTo>
                    <a:lnTo>
                      <a:pt x="132" y="568"/>
                    </a:lnTo>
                    <a:lnTo>
                      <a:pt x="198" y="541"/>
                    </a:lnTo>
                    <a:lnTo>
                      <a:pt x="145" y="513"/>
                    </a:lnTo>
                    <a:lnTo>
                      <a:pt x="188" y="486"/>
                    </a:lnTo>
                    <a:lnTo>
                      <a:pt x="271" y="500"/>
                    </a:lnTo>
                    <a:lnTo>
                      <a:pt x="293" y="486"/>
                    </a:lnTo>
                    <a:lnTo>
                      <a:pt x="254" y="427"/>
                    </a:lnTo>
                    <a:lnTo>
                      <a:pt x="293" y="373"/>
                    </a:lnTo>
                    <a:lnTo>
                      <a:pt x="343" y="360"/>
                    </a:lnTo>
                    <a:lnTo>
                      <a:pt x="351" y="319"/>
                    </a:lnTo>
                    <a:lnTo>
                      <a:pt x="369" y="268"/>
                    </a:lnTo>
                    <a:lnTo>
                      <a:pt x="397" y="215"/>
                    </a:lnTo>
                    <a:lnTo>
                      <a:pt x="437" y="173"/>
                    </a:lnTo>
                    <a:lnTo>
                      <a:pt x="470" y="210"/>
                    </a:lnTo>
                    <a:lnTo>
                      <a:pt x="510" y="186"/>
                    </a:lnTo>
                    <a:lnTo>
                      <a:pt x="546" y="127"/>
                    </a:lnTo>
                    <a:lnTo>
                      <a:pt x="618" y="64"/>
                    </a:lnTo>
                    <a:lnTo>
                      <a:pt x="624" y="3"/>
                    </a:lnTo>
                    <a:lnTo>
                      <a:pt x="660" y="41"/>
                    </a:lnTo>
                    <a:lnTo>
                      <a:pt x="668" y="0"/>
                    </a:lnTo>
                    <a:lnTo>
                      <a:pt x="706" y="63"/>
                    </a:lnTo>
                    <a:lnTo>
                      <a:pt x="724" y="91"/>
                    </a:lnTo>
                    <a:lnTo>
                      <a:pt x="731" y="45"/>
                    </a:lnTo>
                    <a:lnTo>
                      <a:pt x="735" y="104"/>
                    </a:lnTo>
                    <a:lnTo>
                      <a:pt x="768" y="159"/>
                    </a:lnTo>
                    <a:lnTo>
                      <a:pt x="798" y="155"/>
                    </a:lnTo>
                    <a:lnTo>
                      <a:pt x="831" y="227"/>
                    </a:lnTo>
                    <a:lnTo>
                      <a:pt x="813" y="254"/>
                    </a:lnTo>
                    <a:lnTo>
                      <a:pt x="794" y="300"/>
                    </a:lnTo>
                    <a:lnTo>
                      <a:pt x="791" y="359"/>
                    </a:lnTo>
                    <a:lnTo>
                      <a:pt x="814" y="396"/>
                    </a:lnTo>
                    <a:lnTo>
                      <a:pt x="794" y="445"/>
                    </a:lnTo>
                    <a:lnTo>
                      <a:pt x="791" y="487"/>
                    </a:lnTo>
                    <a:lnTo>
                      <a:pt x="826" y="522"/>
                    </a:lnTo>
                    <a:lnTo>
                      <a:pt x="835" y="591"/>
                    </a:lnTo>
                    <a:lnTo>
                      <a:pt x="863" y="568"/>
                    </a:lnTo>
                    <a:lnTo>
                      <a:pt x="881" y="541"/>
                    </a:lnTo>
                    <a:lnTo>
                      <a:pt x="894" y="545"/>
                    </a:lnTo>
                    <a:lnTo>
                      <a:pt x="926" y="500"/>
                    </a:lnTo>
                  </a:path>
                </a:pathLst>
              </a:custGeom>
              <a:solidFill>
                <a:srgbClr val="4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7669" name="Group 21"/>
              <p:cNvGrpSpPr>
                <a:grpSpLocks/>
              </p:cNvGrpSpPr>
              <p:nvPr/>
            </p:nvGrpSpPr>
            <p:grpSpPr bwMode="auto">
              <a:xfrm>
                <a:off x="5013" y="2589"/>
                <a:ext cx="82" cy="123"/>
                <a:chOff x="5013" y="2589"/>
                <a:chExt cx="82" cy="123"/>
              </a:xfrm>
            </p:grpSpPr>
            <p:sp>
              <p:nvSpPr>
                <p:cNvPr id="27667" name="Freeform 19"/>
                <p:cNvSpPr>
                  <a:spLocks/>
                </p:cNvSpPr>
                <p:nvPr/>
              </p:nvSpPr>
              <p:spPr bwMode="auto">
                <a:xfrm>
                  <a:off x="5013" y="2589"/>
                  <a:ext cx="82" cy="12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9" y="23"/>
                    </a:cxn>
                    <a:cxn ang="0">
                      <a:pos x="5" y="41"/>
                    </a:cxn>
                    <a:cxn ang="0">
                      <a:pos x="0" y="54"/>
                    </a:cxn>
                    <a:cxn ang="0">
                      <a:pos x="1" y="68"/>
                    </a:cxn>
                    <a:cxn ang="0">
                      <a:pos x="1" y="86"/>
                    </a:cxn>
                    <a:cxn ang="0">
                      <a:pos x="5" y="104"/>
                    </a:cxn>
                    <a:cxn ang="0">
                      <a:pos x="9" y="110"/>
                    </a:cxn>
                    <a:cxn ang="0">
                      <a:pos x="18" y="117"/>
                    </a:cxn>
                    <a:cxn ang="0">
                      <a:pos x="32" y="122"/>
                    </a:cxn>
                    <a:cxn ang="0">
                      <a:pos x="50" y="113"/>
                    </a:cxn>
                    <a:cxn ang="0">
                      <a:pos x="58" y="105"/>
                    </a:cxn>
                    <a:cxn ang="0">
                      <a:pos x="66" y="91"/>
                    </a:cxn>
                    <a:cxn ang="0">
                      <a:pos x="71" y="76"/>
                    </a:cxn>
                    <a:cxn ang="0">
                      <a:pos x="81" y="5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82" h="123">
                      <a:moveTo>
                        <a:pt x="14" y="0"/>
                      </a:moveTo>
                      <a:lnTo>
                        <a:pt x="9" y="23"/>
                      </a:lnTo>
                      <a:lnTo>
                        <a:pt x="5" y="41"/>
                      </a:lnTo>
                      <a:lnTo>
                        <a:pt x="0" y="54"/>
                      </a:lnTo>
                      <a:lnTo>
                        <a:pt x="1" y="68"/>
                      </a:lnTo>
                      <a:lnTo>
                        <a:pt x="1" y="86"/>
                      </a:lnTo>
                      <a:lnTo>
                        <a:pt x="5" y="104"/>
                      </a:lnTo>
                      <a:lnTo>
                        <a:pt x="9" y="110"/>
                      </a:lnTo>
                      <a:lnTo>
                        <a:pt x="18" y="117"/>
                      </a:lnTo>
                      <a:lnTo>
                        <a:pt x="32" y="122"/>
                      </a:lnTo>
                      <a:lnTo>
                        <a:pt x="50" y="113"/>
                      </a:lnTo>
                      <a:lnTo>
                        <a:pt x="58" y="105"/>
                      </a:lnTo>
                      <a:lnTo>
                        <a:pt x="66" y="91"/>
                      </a:lnTo>
                      <a:lnTo>
                        <a:pt x="71" y="76"/>
                      </a:lnTo>
                      <a:lnTo>
                        <a:pt x="81" y="5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08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8" name="Freeform 20"/>
                <p:cNvSpPr>
                  <a:spLocks/>
                </p:cNvSpPr>
                <p:nvPr/>
              </p:nvSpPr>
              <p:spPr bwMode="auto">
                <a:xfrm>
                  <a:off x="5021" y="2601"/>
                  <a:ext cx="62" cy="100"/>
                </a:xfrm>
                <a:custGeom>
                  <a:avLst/>
                  <a:gdLst/>
                  <a:ahLst/>
                  <a:cxnLst>
                    <a:cxn ang="0">
                      <a:pos x="48" y="43"/>
                    </a:cxn>
                    <a:cxn ang="0">
                      <a:pos x="61" y="38"/>
                    </a:cxn>
                    <a:cxn ang="0">
                      <a:pos x="49" y="26"/>
                    </a:cxn>
                    <a:cxn ang="0">
                      <a:pos x="31" y="12"/>
                    </a:cxn>
                    <a:cxn ang="0">
                      <a:pos x="11" y="0"/>
                    </a:cxn>
                    <a:cxn ang="0">
                      <a:pos x="0" y="35"/>
                    </a:cxn>
                    <a:cxn ang="0">
                      <a:pos x="4" y="43"/>
                    </a:cxn>
                    <a:cxn ang="0">
                      <a:pos x="4" y="56"/>
                    </a:cxn>
                    <a:cxn ang="0">
                      <a:pos x="4" y="65"/>
                    </a:cxn>
                    <a:cxn ang="0">
                      <a:pos x="15" y="53"/>
                    </a:cxn>
                    <a:cxn ang="0">
                      <a:pos x="7" y="72"/>
                    </a:cxn>
                    <a:cxn ang="0">
                      <a:pos x="6" y="80"/>
                    </a:cxn>
                    <a:cxn ang="0">
                      <a:pos x="11" y="85"/>
                    </a:cxn>
                    <a:cxn ang="0">
                      <a:pos x="20" y="94"/>
                    </a:cxn>
                    <a:cxn ang="0">
                      <a:pos x="32" y="99"/>
                    </a:cxn>
                    <a:cxn ang="0">
                      <a:pos x="28" y="90"/>
                    </a:cxn>
                    <a:cxn ang="0">
                      <a:pos x="28" y="80"/>
                    </a:cxn>
                    <a:cxn ang="0">
                      <a:pos x="43" y="77"/>
                    </a:cxn>
                    <a:cxn ang="0">
                      <a:pos x="32" y="73"/>
                    </a:cxn>
                    <a:cxn ang="0">
                      <a:pos x="39" y="68"/>
                    </a:cxn>
                    <a:cxn ang="0">
                      <a:pos x="24" y="64"/>
                    </a:cxn>
                    <a:cxn ang="0">
                      <a:pos x="39" y="60"/>
                    </a:cxn>
                    <a:cxn ang="0">
                      <a:pos x="28" y="55"/>
                    </a:cxn>
                    <a:cxn ang="0">
                      <a:pos x="40" y="47"/>
                    </a:cxn>
                    <a:cxn ang="0">
                      <a:pos x="25" y="47"/>
                    </a:cxn>
                    <a:cxn ang="0">
                      <a:pos x="27" y="30"/>
                    </a:cxn>
                    <a:cxn ang="0">
                      <a:pos x="48" y="43"/>
                    </a:cxn>
                  </a:cxnLst>
                  <a:rect l="0" t="0" r="r" b="b"/>
                  <a:pathLst>
                    <a:path w="62" h="100">
                      <a:moveTo>
                        <a:pt x="48" y="43"/>
                      </a:moveTo>
                      <a:lnTo>
                        <a:pt x="61" y="38"/>
                      </a:lnTo>
                      <a:lnTo>
                        <a:pt x="49" y="26"/>
                      </a:lnTo>
                      <a:lnTo>
                        <a:pt x="31" y="12"/>
                      </a:lnTo>
                      <a:lnTo>
                        <a:pt x="11" y="0"/>
                      </a:lnTo>
                      <a:lnTo>
                        <a:pt x="0" y="35"/>
                      </a:lnTo>
                      <a:lnTo>
                        <a:pt x="4" y="43"/>
                      </a:lnTo>
                      <a:lnTo>
                        <a:pt x="4" y="56"/>
                      </a:lnTo>
                      <a:lnTo>
                        <a:pt x="4" y="65"/>
                      </a:lnTo>
                      <a:lnTo>
                        <a:pt x="15" y="53"/>
                      </a:lnTo>
                      <a:lnTo>
                        <a:pt x="7" y="72"/>
                      </a:lnTo>
                      <a:lnTo>
                        <a:pt x="6" y="80"/>
                      </a:lnTo>
                      <a:lnTo>
                        <a:pt x="11" y="85"/>
                      </a:lnTo>
                      <a:lnTo>
                        <a:pt x="20" y="94"/>
                      </a:lnTo>
                      <a:lnTo>
                        <a:pt x="32" y="99"/>
                      </a:lnTo>
                      <a:lnTo>
                        <a:pt x="28" y="90"/>
                      </a:lnTo>
                      <a:lnTo>
                        <a:pt x="28" y="80"/>
                      </a:lnTo>
                      <a:lnTo>
                        <a:pt x="43" y="77"/>
                      </a:lnTo>
                      <a:lnTo>
                        <a:pt x="32" y="73"/>
                      </a:lnTo>
                      <a:lnTo>
                        <a:pt x="39" y="68"/>
                      </a:lnTo>
                      <a:lnTo>
                        <a:pt x="24" y="64"/>
                      </a:lnTo>
                      <a:lnTo>
                        <a:pt x="39" y="60"/>
                      </a:lnTo>
                      <a:lnTo>
                        <a:pt x="28" y="55"/>
                      </a:lnTo>
                      <a:lnTo>
                        <a:pt x="40" y="47"/>
                      </a:lnTo>
                      <a:lnTo>
                        <a:pt x="25" y="47"/>
                      </a:lnTo>
                      <a:lnTo>
                        <a:pt x="27" y="30"/>
                      </a:lnTo>
                      <a:lnTo>
                        <a:pt x="48" y="43"/>
                      </a:lnTo>
                    </a:path>
                  </a:pathLst>
                </a:custGeom>
                <a:solidFill>
                  <a:srgbClr val="4040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27672" name="Object 2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902200" y="6350"/>
          <a:ext cx="3898900" cy="3479800"/>
        </p:xfrm>
        <a:graphic>
          <a:graphicData uri="http://schemas.openxmlformats.org/presentationml/2006/ole">
            <p:oleObj spid="_x0000_s27672" name="Microsoft ClipArt Gallery" r:id="rId3" imgW="2933640" imgH="2619360" progId="MS_ClipArt_Gallery">
              <p:embed/>
            </p:oleObj>
          </a:graphicData>
        </a:graphic>
      </p:graphicFrame>
      <p:sp>
        <p:nvSpPr>
          <p:cNvPr id="27673" name="Oval 25"/>
          <p:cNvSpPr>
            <a:spLocks noChangeArrowheads="1"/>
          </p:cNvSpPr>
          <p:nvPr/>
        </p:nvSpPr>
        <p:spPr bwMode="auto">
          <a:xfrm>
            <a:off x="6483350" y="3511550"/>
            <a:ext cx="63500" cy="2921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4" name="Oval 26"/>
          <p:cNvSpPr>
            <a:spLocks noChangeArrowheads="1"/>
          </p:cNvSpPr>
          <p:nvPr/>
        </p:nvSpPr>
        <p:spPr bwMode="auto">
          <a:xfrm>
            <a:off x="6788150" y="3511550"/>
            <a:ext cx="63500" cy="2921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5" name="Oval 27"/>
          <p:cNvSpPr>
            <a:spLocks noChangeArrowheads="1"/>
          </p:cNvSpPr>
          <p:nvPr/>
        </p:nvSpPr>
        <p:spPr bwMode="auto">
          <a:xfrm>
            <a:off x="6635750" y="3663950"/>
            <a:ext cx="63500" cy="3683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6" name="Freeform 28"/>
          <p:cNvSpPr>
            <a:spLocks/>
          </p:cNvSpPr>
          <p:nvPr/>
        </p:nvSpPr>
        <p:spPr bwMode="auto">
          <a:xfrm>
            <a:off x="5481638" y="4064000"/>
            <a:ext cx="1525587" cy="657225"/>
          </a:xfrm>
          <a:custGeom>
            <a:avLst/>
            <a:gdLst/>
            <a:ahLst/>
            <a:cxnLst>
              <a:cxn ang="0">
                <a:pos x="307" y="93"/>
              </a:cxn>
              <a:cxn ang="0">
                <a:pos x="400" y="40"/>
              </a:cxn>
              <a:cxn ang="0">
                <a:pos x="494" y="13"/>
              </a:cxn>
              <a:cxn ang="0">
                <a:pos x="587" y="13"/>
              </a:cxn>
              <a:cxn ang="0">
                <a:pos x="654" y="0"/>
              </a:cxn>
              <a:cxn ang="0">
                <a:pos x="734" y="0"/>
              </a:cxn>
              <a:cxn ang="0">
                <a:pos x="814" y="13"/>
              </a:cxn>
              <a:cxn ang="0">
                <a:pos x="894" y="53"/>
              </a:cxn>
              <a:cxn ang="0">
                <a:pos x="920" y="107"/>
              </a:cxn>
              <a:cxn ang="0">
                <a:pos x="947" y="147"/>
              </a:cxn>
              <a:cxn ang="0">
                <a:pos x="907" y="200"/>
              </a:cxn>
              <a:cxn ang="0">
                <a:pos x="867" y="227"/>
              </a:cxn>
              <a:cxn ang="0">
                <a:pos x="947" y="267"/>
              </a:cxn>
              <a:cxn ang="0">
                <a:pos x="947" y="347"/>
              </a:cxn>
              <a:cxn ang="0">
                <a:pos x="880" y="373"/>
              </a:cxn>
              <a:cxn ang="0">
                <a:pos x="800" y="373"/>
              </a:cxn>
              <a:cxn ang="0">
                <a:pos x="707" y="373"/>
              </a:cxn>
              <a:cxn ang="0">
                <a:pos x="640" y="347"/>
              </a:cxn>
              <a:cxn ang="0">
                <a:pos x="560" y="320"/>
              </a:cxn>
              <a:cxn ang="0">
                <a:pos x="480" y="333"/>
              </a:cxn>
              <a:cxn ang="0">
                <a:pos x="400" y="333"/>
              </a:cxn>
              <a:cxn ang="0">
                <a:pos x="307" y="347"/>
              </a:cxn>
              <a:cxn ang="0">
                <a:pos x="240" y="373"/>
              </a:cxn>
              <a:cxn ang="0">
                <a:pos x="174" y="400"/>
              </a:cxn>
              <a:cxn ang="0">
                <a:pos x="120" y="413"/>
              </a:cxn>
              <a:cxn ang="0">
                <a:pos x="40" y="413"/>
              </a:cxn>
              <a:cxn ang="0">
                <a:pos x="14" y="333"/>
              </a:cxn>
              <a:cxn ang="0">
                <a:pos x="54" y="280"/>
              </a:cxn>
              <a:cxn ang="0">
                <a:pos x="107" y="240"/>
              </a:cxn>
              <a:cxn ang="0">
                <a:pos x="147" y="200"/>
              </a:cxn>
              <a:cxn ang="0">
                <a:pos x="214" y="173"/>
              </a:cxn>
              <a:cxn ang="0">
                <a:pos x="267" y="107"/>
              </a:cxn>
              <a:cxn ang="0">
                <a:pos x="291" y="128"/>
              </a:cxn>
            </a:cxnLst>
            <a:rect l="0" t="0" r="r" b="b"/>
            <a:pathLst>
              <a:path w="961" h="414">
                <a:moveTo>
                  <a:pt x="291" y="128"/>
                </a:moveTo>
                <a:lnTo>
                  <a:pt x="307" y="93"/>
                </a:lnTo>
                <a:lnTo>
                  <a:pt x="334" y="67"/>
                </a:lnTo>
                <a:lnTo>
                  <a:pt x="400" y="40"/>
                </a:lnTo>
                <a:lnTo>
                  <a:pt x="440" y="27"/>
                </a:lnTo>
                <a:lnTo>
                  <a:pt x="494" y="13"/>
                </a:lnTo>
                <a:lnTo>
                  <a:pt x="547" y="13"/>
                </a:lnTo>
                <a:lnTo>
                  <a:pt x="587" y="13"/>
                </a:lnTo>
                <a:lnTo>
                  <a:pt x="627" y="13"/>
                </a:lnTo>
                <a:lnTo>
                  <a:pt x="654" y="0"/>
                </a:lnTo>
                <a:lnTo>
                  <a:pt x="694" y="0"/>
                </a:lnTo>
                <a:lnTo>
                  <a:pt x="734" y="0"/>
                </a:lnTo>
                <a:lnTo>
                  <a:pt x="774" y="13"/>
                </a:lnTo>
                <a:lnTo>
                  <a:pt x="814" y="13"/>
                </a:lnTo>
                <a:lnTo>
                  <a:pt x="854" y="27"/>
                </a:lnTo>
                <a:lnTo>
                  <a:pt x="894" y="53"/>
                </a:lnTo>
                <a:lnTo>
                  <a:pt x="907" y="80"/>
                </a:lnTo>
                <a:lnTo>
                  <a:pt x="920" y="107"/>
                </a:lnTo>
                <a:lnTo>
                  <a:pt x="947" y="120"/>
                </a:lnTo>
                <a:lnTo>
                  <a:pt x="947" y="147"/>
                </a:lnTo>
                <a:lnTo>
                  <a:pt x="920" y="173"/>
                </a:lnTo>
                <a:lnTo>
                  <a:pt x="907" y="200"/>
                </a:lnTo>
                <a:lnTo>
                  <a:pt x="880" y="200"/>
                </a:lnTo>
                <a:lnTo>
                  <a:pt x="867" y="227"/>
                </a:lnTo>
                <a:lnTo>
                  <a:pt x="894" y="253"/>
                </a:lnTo>
                <a:lnTo>
                  <a:pt x="947" y="267"/>
                </a:lnTo>
                <a:lnTo>
                  <a:pt x="960" y="307"/>
                </a:lnTo>
                <a:lnTo>
                  <a:pt x="947" y="347"/>
                </a:lnTo>
                <a:lnTo>
                  <a:pt x="920" y="347"/>
                </a:lnTo>
                <a:lnTo>
                  <a:pt x="880" y="373"/>
                </a:lnTo>
                <a:lnTo>
                  <a:pt x="840" y="373"/>
                </a:lnTo>
                <a:lnTo>
                  <a:pt x="800" y="373"/>
                </a:lnTo>
                <a:lnTo>
                  <a:pt x="760" y="373"/>
                </a:lnTo>
                <a:lnTo>
                  <a:pt x="707" y="373"/>
                </a:lnTo>
                <a:lnTo>
                  <a:pt x="680" y="360"/>
                </a:lnTo>
                <a:lnTo>
                  <a:pt x="640" y="347"/>
                </a:lnTo>
                <a:lnTo>
                  <a:pt x="600" y="333"/>
                </a:lnTo>
                <a:lnTo>
                  <a:pt x="560" y="320"/>
                </a:lnTo>
                <a:lnTo>
                  <a:pt x="520" y="320"/>
                </a:lnTo>
                <a:lnTo>
                  <a:pt x="480" y="333"/>
                </a:lnTo>
                <a:lnTo>
                  <a:pt x="440" y="333"/>
                </a:lnTo>
                <a:lnTo>
                  <a:pt x="400" y="333"/>
                </a:lnTo>
                <a:lnTo>
                  <a:pt x="360" y="333"/>
                </a:lnTo>
                <a:lnTo>
                  <a:pt x="307" y="347"/>
                </a:lnTo>
                <a:lnTo>
                  <a:pt x="280" y="360"/>
                </a:lnTo>
                <a:lnTo>
                  <a:pt x="240" y="373"/>
                </a:lnTo>
                <a:lnTo>
                  <a:pt x="200" y="373"/>
                </a:lnTo>
                <a:lnTo>
                  <a:pt x="174" y="400"/>
                </a:lnTo>
                <a:lnTo>
                  <a:pt x="147" y="400"/>
                </a:lnTo>
                <a:lnTo>
                  <a:pt x="120" y="413"/>
                </a:lnTo>
                <a:lnTo>
                  <a:pt x="67" y="413"/>
                </a:lnTo>
                <a:lnTo>
                  <a:pt x="40" y="413"/>
                </a:lnTo>
                <a:lnTo>
                  <a:pt x="0" y="373"/>
                </a:lnTo>
                <a:lnTo>
                  <a:pt x="14" y="333"/>
                </a:lnTo>
                <a:lnTo>
                  <a:pt x="27" y="293"/>
                </a:lnTo>
                <a:lnTo>
                  <a:pt x="54" y="280"/>
                </a:lnTo>
                <a:lnTo>
                  <a:pt x="80" y="253"/>
                </a:lnTo>
                <a:lnTo>
                  <a:pt x="107" y="240"/>
                </a:lnTo>
                <a:lnTo>
                  <a:pt x="120" y="213"/>
                </a:lnTo>
                <a:lnTo>
                  <a:pt x="147" y="200"/>
                </a:lnTo>
                <a:lnTo>
                  <a:pt x="174" y="187"/>
                </a:lnTo>
                <a:lnTo>
                  <a:pt x="214" y="173"/>
                </a:lnTo>
                <a:lnTo>
                  <a:pt x="240" y="133"/>
                </a:lnTo>
                <a:lnTo>
                  <a:pt x="267" y="107"/>
                </a:lnTo>
                <a:lnTo>
                  <a:pt x="294" y="107"/>
                </a:lnTo>
                <a:lnTo>
                  <a:pt x="291" y="128"/>
                </a:lnTo>
              </a:path>
            </a:pathLst>
          </a:custGeom>
          <a:solidFill>
            <a:schemeClr val="hlink"/>
          </a:solidFill>
          <a:ln w="12700" cap="rnd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067800" cy="1143000"/>
          </a:xfrm>
          <a:noFill/>
          <a:ln/>
        </p:spPr>
        <p:txBody>
          <a:bodyPr/>
          <a:lstStyle/>
          <a:p>
            <a:r>
              <a:rPr lang="en-US" u="sng"/>
              <a:t>Symbiosis</a:t>
            </a:r>
            <a:r>
              <a:rPr lang="en-US"/>
              <a:t>- two or more things living together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 </a:t>
            </a:r>
            <a:r>
              <a:rPr lang="en-US" u="sng"/>
              <a:t>Mutualism</a:t>
            </a:r>
            <a:r>
              <a:rPr lang="en-US"/>
              <a:t>- both organisms are helped.</a:t>
            </a:r>
          </a:p>
        </p:txBody>
      </p:sp>
      <p:pic>
        <p:nvPicPr>
          <p:cNvPr id="3072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35200"/>
            <a:ext cx="3975100" cy="298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649788" y="5257800"/>
            <a:ext cx="44164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3600"/>
              <a:t>Lichen(Algae+Fungi)</a:t>
            </a:r>
          </a:p>
        </p:txBody>
      </p:sp>
      <p:pic>
        <p:nvPicPr>
          <p:cNvPr id="3072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882900"/>
            <a:ext cx="3124200" cy="345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539750" y="2825750"/>
            <a:ext cx="3187700" cy="596900"/>
          </a:xfrm>
          <a:prstGeom prst="rect">
            <a:avLst/>
          </a:prstGeom>
          <a:solidFill>
            <a:schemeClr val="tx2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762000" y="3195638"/>
            <a:ext cx="2901950" cy="3219450"/>
          </a:xfrm>
          <a:custGeom>
            <a:avLst/>
            <a:gdLst/>
            <a:ahLst/>
            <a:cxnLst>
              <a:cxn ang="0">
                <a:pos x="213" y="1387"/>
              </a:cxn>
              <a:cxn ang="0">
                <a:pos x="80" y="1307"/>
              </a:cxn>
              <a:cxn ang="0">
                <a:pos x="0" y="1160"/>
              </a:cxn>
              <a:cxn ang="0">
                <a:pos x="0" y="960"/>
              </a:cxn>
              <a:cxn ang="0">
                <a:pos x="0" y="760"/>
              </a:cxn>
              <a:cxn ang="0">
                <a:pos x="53" y="560"/>
              </a:cxn>
              <a:cxn ang="0">
                <a:pos x="53" y="360"/>
              </a:cxn>
              <a:cxn ang="0">
                <a:pos x="80" y="160"/>
              </a:cxn>
              <a:cxn ang="0">
                <a:pos x="213" y="67"/>
              </a:cxn>
              <a:cxn ang="0">
                <a:pos x="333" y="160"/>
              </a:cxn>
              <a:cxn ang="0">
                <a:pos x="427" y="227"/>
              </a:cxn>
              <a:cxn ang="0">
                <a:pos x="547" y="320"/>
              </a:cxn>
              <a:cxn ang="0">
                <a:pos x="707" y="414"/>
              </a:cxn>
              <a:cxn ang="0">
                <a:pos x="907" y="480"/>
              </a:cxn>
              <a:cxn ang="0">
                <a:pos x="1107" y="467"/>
              </a:cxn>
              <a:cxn ang="0">
                <a:pos x="1307" y="440"/>
              </a:cxn>
              <a:cxn ang="0">
                <a:pos x="1467" y="360"/>
              </a:cxn>
              <a:cxn ang="0">
                <a:pos x="1560" y="240"/>
              </a:cxn>
              <a:cxn ang="0">
                <a:pos x="1680" y="134"/>
              </a:cxn>
              <a:cxn ang="0">
                <a:pos x="1773" y="0"/>
              </a:cxn>
              <a:cxn ang="0">
                <a:pos x="1773" y="174"/>
              </a:cxn>
              <a:cxn ang="0">
                <a:pos x="1747" y="374"/>
              </a:cxn>
              <a:cxn ang="0">
                <a:pos x="1747" y="574"/>
              </a:cxn>
              <a:cxn ang="0">
                <a:pos x="1787" y="787"/>
              </a:cxn>
              <a:cxn ang="0">
                <a:pos x="1813" y="987"/>
              </a:cxn>
              <a:cxn ang="0">
                <a:pos x="1813" y="1174"/>
              </a:cxn>
              <a:cxn ang="0">
                <a:pos x="1733" y="1374"/>
              </a:cxn>
              <a:cxn ang="0">
                <a:pos x="1587" y="1494"/>
              </a:cxn>
              <a:cxn ang="0">
                <a:pos x="1413" y="1547"/>
              </a:cxn>
              <a:cxn ang="0">
                <a:pos x="1267" y="1534"/>
              </a:cxn>
              <a:cxn ang="0">
                <a:pos x="1093" y="1440"/>
              </a:cxn>
              <a:cxn ang="0">
                <a:pos x="960" y="1454"/>
              </a:cxn>
              <a:cxn ang="0">
                <a:pos x="933" y="1654"/>
              </a:cxn>
              <a:cxn ang="0">
                <a:pos x="907" y="1854"/>
              </a:cxn>
              <a:cxn ang="0">
                <a:pos x="853" y="2027"/>
              </a:cxn>
              <a:cxn ang="0">
                <a:pos x="813" y="1867"/>
              </a:cxn>
              <a:cxn ang="0">
                <a:pos x="813" y="1680"/>
              </a:cxn>
              <a:cxn ang="0">
                <a:pos x="800" y="1480"/>
              </a:cxn>
              <a:cxn ang="0">
                <a:pos x="907" y="1280"/>
              </a:cxn>
              <a:cxn ang="0">
                <a:pos x="1067" y="1174"/>
              </a:cxn>
              <a:cxn ang="0">
                <a:pos x="1267" y="1187"/>
              </a:cxn>
              <a:cxn ang="0">
                <a:pos x="1400" y="1280"/>
              </a:cxn>
              <a:cxn ang="0">
                <a:pos x="1480" y="1160"/>
              </a:cxn>
              <a:cxn ang="0">
                <a:pos x="1507" y="960"/>
              </a:cxn>
              <a:cxn ang="0">
                <a:pos x="1520" y="760"/>
              </a:cxn>
              <a:cxn ang="0">
                <a:pos x="1493" y="774"/>
              </a:cxn>
              <a:cxn ang="0">
                <a:pos x="1493" y="760"/>
              </a:cxn>
              <a:cxn ang="0">
                <a:pos x="1413" y="627"/>
              </a:cxn>
              <a:cxn ang="0">
                <a:pos x="1213" y="654"/>
              </a:cxn>
              <a:cxn ang="0">
                <a:pos x="1013" y="694"/>
              </a:cxn>
              <a:cxn ang="0">
                <a:pos x="800" y="694"/>
              </a:cxn>
              <a:cxn ang="0">
                <a:pos x="627" y="627"/>
              </a:cxn>
              <a:cxn ang="0">
                <a:pos x="453" y="574"/>
              </a:cxn>
              <a:cxn ang="0">
                <a:pos x="293" y="494"/>
              </a:cxn>
              <a:cxn ang="0">
                <a:pos x="307" y="694"/>
              </a:cxn>
              <a:cxn ang="0">
                <a:pos x="373" y="894"/>
              </a:cxn>
              <a:cxn ang="0">
                <a:pos x="480" y="1067"/>
              </a:cxn>
              <a:cxn ang="0">
                <a:pos x="507" y="1254"/>
              </a:cxn>
              <a:cxn ang="0">
                <a:pos x="373" y="1387"/>
              </a:cxn>
            </a:cxnLst>
            <a:rect l="0" t="0" r="r" b="b"/>
            <a:pathLst>
              <a:path w="1828" h="2028">
                <a:moveTo>
                  <a:pt x="336" y="1395"/>
                </a:moveTo>
                <a:lnTo>
                  <a:pt x="307" y="1387"/>
                </a:lnTo>
                <a:lnTo>
                  <a:pt x="280" y="1387"/>
                </a:lnTo>
                <a:lnTo>
                  <a:pt x="253" y="1387"/>
                </a:lnTo>
                <a:lnTo>
                  <a:pt x="213" y="1387"/>
                </a:lnTo>
                <a:lnTo>
                  <a:pt x="173" y="1387"/>
                </a:lnTo>
                <a:lnTo>
                  <a:pt x="147" y="1360"/>
                </a:lnTo>
                <a:lnTo>
                  <a:pt x="120" y="1347"/>
                </a:lnTo>
                <a:lnTo>
                  <a:pt x="107" y="1320"/>
                </a:lnTo>
                <a:lnTo>
                  <a:pt x="80" y="1307"/>
                </a:lnTo>
                <a:lnTo>
                  <a:pt x="53" y="1294"/>
                </a:lnTo>
                <a:lnTo>
                  <a:pt x="27" y="1254"/>
                </a:lnTo>
                <a:lnTo>
                  <a:pt x="13" y="1227"/>
                </a:lnTo>
                <a:lnTo>
                  <a:pt x="13" y="1200"/>
                </a:lnTo>
                <a:lnTo>
                  <a:pt x="0" y="1160"/>
                </a:lnTo>
                <a:lnTo>
                  <a:pt x="0" y="1120"/>
                </a:lnTo>
                <a:lnTo>
                  <a:pt x="0" y="1080"/>
                </a:lnTo>
                <a:lnTo>
                  <a:pt x="0" y="1040"/>
                </a:lnTo>
                <a:lnTo>
                  <a:pt x="0" y="1000"/>
                </a:lnTo>
                <a:lnTo>
                  <a:pt x="0" y="960"/>
                </a:lnTo>
                <a:lnTo>
                  <a:pt x="0" y="920"/>
                </a:lnTo>
                <a:lnTo>
                  <a:pt x="0" y="880"/>
                </a:lnTo>
                <a:lnTo>
                  <a:pt x="0" y="840"/>
                </a:lnTo>
                <a:lnTo>
                  <a:pt x="0" y="800"/>
                </a:lnTo>
                <a:lnTo>
                  <a:pt x="0" y="760"/>
                </a:lnTo>
                <a:lnTo>
                  <a:pt x="13" y="720"/>
                </a:lnTo>
                <a:lnTo>
                  <a:pt x="27" y="680"/>
                </a:lnTo>
                <a:lnTo>
                  <a:pt x="40" y="640"/>
                </a:lnTo>
                <a:lnTo>
                  <a:pt x="53" y="600"/>
                </a:lnTo>
                <a:lnTo>
                  <a:pt x="53" y="560"/>
                </a:lnTo>
                <a:lnTo>
                  <a:pt x="53" y="520"/>
                </a:lnTo>
                <a:lnTo>
                  <a:pt x="53" y="480"/>
                </a:lnTo>
                <a:lnTo>
                  <a:pt x="53" y="440"/>
                </a:lnTo>
                <a:lnTo>
                  <a:pt x="53" y="400"/>
                </a:lnTo>
                <a:lnTo>
                  <a:pt x="53" y="360"/>
                </a:lnTo>
                <a:lnTo>
                  <a:pt x="53" y="320"/>
                </a:lnTo>
                <a:lnTo>
                  <a:pt x="67" y="280"/>
                </a:lnTo>
                <a:lnTo>
                  <a:pt x="67" y="240"/>
                </a:lnTo>
                <a:lnTo>
                  <a:pt x="80" y="200"/>
                </a:lnTo>
                <a:lnTo>
                  <a:pt x="80" y="160"/>
                </a:lnTo>
                <a:lnTo>
                  <a:pt x="107" y="147"/>
                </a:lnTo>
                <a:lnTo>
                  <a:pt x="133" y="120"/>
                </a:lnTo>
                <a:lnTo>
                  <a:pt x="160" y="107"/>
                </a:lnTo>
                <a:lnTo>
                  <a:pt x="187" y="94"/>
                </a:lnTo>
                <a:lnTo>
                  <a:pt x="213" y="67"/>
                </a:lnTo>
                <a:lnTo>
                  <a:pt x="240" y="54"/>
                </a:lnTo>
                <a:lnTo>
                  <a:pt x="267" y="54"/>
                </a:lnTo>
                <a:lnTo>
                  <a:pt x="293" y="94"/>
                </a:lnTo>
                <a:lnTo>
                  <a:pt x="320" y="120"/>
                </a:lnTo>
                <a:lnTo>
                  <a:pt x="333" y="160"/>
                </a:lnTo>
                <a:lnTo>
                  <a:pt x="360" y="160"/>
                </a:lnTo>
                <a:lnTo>
                  <a:pt x="373" y="187"/>
                </a:lnTo>
                <a:lnTo>
                  <a:pt x="400" y="187"/>
                </a:lnTo>
                <a:lnTo>
                  <a:pt x="400" y="214"/>
                </a:lnTo>
                <a:lnTo>
                  <a:pt x="427" y="227"/>
                </a:lnTo>
                <a:lnTo>
                  <a:pt x="453" y="254"/>
                </a:lnTo>
                <a:lnTo>
                  <a:pt x="480" y="267"/>
                </a:lnTo>
                <a:lnTo>
                  <a:pt x="507" y="280"/>
                </a:lnTo>
                <a:lnTo>
                  <a:pt x="520" y="307"/>
                </a:lnTo>
                <a:lnTo>
                  <a:pt x="547" y="320"/>
                </a:lnTo>
                <a:lnTo>
                  <a:pt x="573" y="347"/>
                </a:lnTo>
                <a:lnTo>
                  <a:pt x="600" y="360"/>
                </a:lnTo>
                <a:lnTo>
                  <a:pt x="627" y="387"/>
                </a:lnTo>
                <a:lnTo>
                  <a:pt x="667" y="400"/>
                </a:lnTo>
                <a:lnTo>
                  <a:pt x="707" y="414"/>
                </a:lnTo>
                <a:lnTo>
                  <a:pt x="747" y="440"/>
                </a:lnTo>
                <a:lnTo>
                  <a:pt x="787" y="454"/>
                </a:lnTo>
                <a:lnTo>
                  <a:pt x="827" y="467"/>
                </a:lnTo>
                <a:lnTo>
                  <a:pt x="867" y="480"/>
                </a:lnTo>
                <a:lnTo>
                  <a:pt x="907" y="480"/>
                </a:lnTo>
                <a:lnTo>
                  <a:pt x="947" y="480"/>
                </a:lnTo>
                <a:lnTo>
                  <a:pt x="987" y="480"/>
                </a:lnTo>
                <a:lnTo>
                  <a:pt x="1027" y="480"/>
                </a:lnTo>
                <a:lnTo>
                  <a:pt x="1067" y="480"/>
                </a:lnTo>
                <a:lnTo>
                  <a:pt x="1107" y="467"/>
                </a:lnTo>
                <a:lnTo>
                  <a:pt x="1147" y="467"/>
                </a:lnTo>
                <a:lnTo>
                  <a:pt x="1187" y="467"/>
                </a:lnTo>
                <a:lnTo>
                  <a:pt x="1227" y="467"/>
                </a:lnTo>
                <a:lnTo>
                  <a:pt x="1267" y="454"/>
                </a:lnTo>
                <a:lnTo>
                  <a:pt x="1307" y="440"/>
                </a:lnTo>
                <a:lnTo>
                  <a:pt x="1347" y="427"/>
                </a:lnTo>
                <a:lnTo>
                  <a:pt x="1387" y="414"/>
                </a:lnTo>
                <a:lnTo>
                  <a:pt x="1413" y="387"/>
                </a:lnTo>
                <a:lnTo>
                  <a:pt x="1440" y="374"/>
                </a:lnTo>
                <a:lnTo>
                  <a:pt x="1467" y="360"/>
                </a:lnTo>
                <a:lnTo>
                  <a:pt x="1493" y="320"/>
                </a:lnTo>
                <a:lnTo>
                  <a:pt x="1520" y="307"/>
                </a:lnTo>
                <a:lnTo>
                  <a:pt x="1533" y="280"/>
                </a:lnTo>
                <a:lnTo>
                  <a:pt x="1560" y="267"/>
                </a:lnTo>
                <a:lnTo>
                  <a:pt x="1560" y="240"/>
                </a:lnTo>
                <a:lnTo>
                  <a:pt x="1587" y="214"/>
                </a:lnTo>
                <a:lnTo>
                  <a:pt x="1613" y="187"/>
                </a:lnTo>
                <a:lnTo>
                  <a:pt x="1640" y="174"/>
                </a:lnTo>
                <a:lnTo>
                  <a:pt x="1653" y="147"/>
                </a:lnTo>
                <a:lnTo>
                  <a:pt x="1680" y="134"/>
                </a:lnTo>
                <a:lnTo>
                  <a:pt x="1693" y="107"/>
                </a:lnTo>
                <a:lnTo>
                  <a:pt x="1720" y="94"/>
                </a:lnTo>
                <a:lnTo>
                  <a:pt x="1733" y="67"/>
                </a:lnTo>
                <a:lnTo>
                  <a:pt x="1747" y="40"/>
                </a:lnTo>
                <a:lnTo>
                  <a:pt x="1773" y="0"/>
                </a:lnTo>
                <a:lnTo>
                  <a:pt x="1787" y="27"/>
                </a:lnTo>
                <a:lnTo>
                  <a:pt x="1787" y="54"/>
                </a:lnTo>
                <a:lnTo>
                  <a:pt x="1773" y="94"/>
                </a:lnTo>
                <a:lnTo>
                  <a:pt x="1773" y="134"/>
                </a:lnTo>
                <a:lnTo>
                  <a:pt x="1773" y="174"/>
                </a:lnTo>
                <a:lnTo>
                  <a:pt x="1773" y="214"/>
                </a:lnTo>
                <a:lnTo>
                  <a:pt x="1773" y="254"/>
                </a:lnTo>
                <a:lnTo>
                  <a:pt x="1747" y="294"/>
                </a:lnTo>
                <a:lnTo>
                  <a:pt x="1747" y="334"/>
                </a:lnTo>
                <a:lnTo>
                  <a:pt x="1747" y="374"/>
                </a:lnTo>
                <a:lnTo>
                  <a:pt x="1747" y="414"/>
                </a:lnTo>
                <a:lnTo>
                  <a:pt x="1747" y="454"/>
                </a:lnTo>
                <a:lnTo>
                  <a:pt x="1747" y="494"/>
                </a:lnTo>
                <a:lnTo>
                  <a:pt x="1747" y="534"/>
                </a:lnTo>
                <a:lnTo>
                  <a:pt x="1747" y="574"/>
                </a:lnTo>
                <a:lnTo>
                  <a:pt x="1747" y="614"/>
                </a:lnTo>
                <a:lnTo>
                  <a:pt x="1760" y="654"/>
                </a:lnTo>
                <a:lnTo>
                  <a:pt x="1773" y="694"/>
                </a:lnTo>
                <a:lnTo>
                  <a:pt x="1773" y="734"/>
                </a:lnTo>
                <a:lnTo>
                  <a:pt x="1787" y="787"/>
                </a:lnTo>
                <a:lnTo>
                  <a:pt x="1787" y="814"/>
                </a:lnTo>
                <a:lnTo>
                  <a:pt x="1787" y="854"/>
                </a:lnTo>
                <a:lnTo>
                  <a:pt x="1800" y="894"/>
                </a:lnTo>
                <a:lnTo>
                  <a:pt x="1800" y="934"/>
                </a:lnTo>
                <a:lnTo>
                  <a:pt x="1813" y="987"/>
                </a:lnTo>
                <a:lnTo>
                  <a:pt x="1827" y="1027"/>
                </a:lnTo>
                <a:lnTo>
                  <a:pt x="1827" y="1054"/>
                </a:lnTo>
                <a:lnTo>
                  <a:pt x="1813" y="1094"/>
                </a:lnTo>
                <a:lnTo>
                  <a:pt x="1813" y="1134"/>
                </a:lnTo>
                <a:lnTo>
                  <a:pt x="1813" y="1174"/>
                </a:lnTo>
                <a:lnTo>
                  <a:pt x="1787" y="1214"/>
                </a:lnTo>
                <a:lnTo>
                  <a:pt x="1787" y="1254"/>
                </a:lnTo>
                <a:lnTo>
                  <a:pt x="1760" y="1294"/>
                </a:lnTo>
                <a:lnTo>
                  <a:pt x="1747" y="1334"/>
                </a:lnTo>
                <a:lnTo>
                  <a:pt x="1733" y="1374"/>
                </a:lnTo>
                <a:lnTo>
                  <a:pt x="1707" y="1414"/>
                </a:lnTo>
                <a:lnTo>
                  <a:pt x="1680" y="1440"/>
                </a:lnTo>
                <a:lnTo>
                  <a:pt x="1640" y="1454"/>
                </a:lnTo>
                <a:lnTo>
                  <a:pt x="1613" y="1467"/>
                </a:lnTo>
                <a:lnTo>
                  <a:pt x="1587" y="1494"/>
                </a:lnTo>
                <a:lnTo>
                  <a:pt x="1560" y="1494"/>
                </a:lnTo>
                <a:lnTo>
                  <a:pt x="1533" y="1507"/>
                </a:lnTo>
                <a:lnTo>
                  <a:pt x="1480" y="1534"/>
                </a:lnTo>
                <a:lnTo>
                  <a:pt x="1453" y="1534"/>
                </a:lnTo>
                <a:lnTo>
                  <a:pt x="1413" y="1547"/>
                </a:lnTo>
                <a:lnTo>
                  <a:pt x="1387" y="1574"/>
                </a:lnTo>
                <a:lnTo>
                  <a:pt x="1360" y="1574"/>
                </a:lnTo>
                <a:lnTo>
                  <a:pt x="1333" y="1574"/>
                </a:lnTo>
                <a:lnTo>
                  <a:pt x="1307" y="1547"/>
                </a:lnTo>
                <a:lnTo>
                  <a:pt x="1267" y="1534"/>
                </a:lnTo>
                <a:lnTo>
                  <a:pt x="1240" y="1520"/>
                </a:lnTo>
                <a:lnTo>
                  <a:pt x="1213" y="1480"/>
                </a:lnTo>
                <a:lnTo>
                  <a:pt x="1173" y="1454"/>
                </a:lnTo>
                <a:lnTo>
                  <a:pt x="1133" y="1440"/>
                </a:lnTo>
                <a:lnTo>
                  <a:pt x="1093" y="1440"/>
                </a:lnTo>
                <a:lnTo>
                  <a:pt x="1053" y="1427"/>
                </a:lnTo>
                <a:lnTo>
                  <a:pt x="1013" y="1414"/>
                </a:lnTo>
                <a:lnTo>
                  <a:pt x="973" y="1427"/>
                </a:lnTo>
                <a:lnTo>
                  <a:pt x="933" y="1454"/>
                </a:lnTo>
                <a:lnTo>
                  <a:pt x="960" y="1454"/>
                </a:lnTo>
                <a:lnTo>
                  <a:pt x="960" y="1494"/>
                </a:lnTo>
                <a:lnTo>
                  <a:pt x="947" y="1534"/>
                </a:lnTo>
                <a:lnTo>
                  <a:pt x="947" y="1574"/>
                </a:lnTo>
                <a:lnTo>
                  <a:pt x="947" y="1614"/>
                </a:lnTo>
                <a:lnTo>
                  <a:pt x="933" y="1654"/>
                </a:lnTo>
                <a:lnTo>
                  <a:pt x="933" y="1694"/>
                </a:lnTo>
                <a:lnTo>
                  <a:pt x="933" y="1734"/>
                </a:lnTo>
                <a:lnTo>
                  <a:pt x="920" y="1787"/>
                </a:lnTo>
                <a:lnTo>
                  <a:pt x="907" y="1814"/>
                </a:lnTo>
                <a:lnTo>
                  <a:pt x="907" y="1854"/>
                </a:lnTo>
                <a:lnTo>
                  <a:pt x="893" y="1894"/>
                </a:lnTo>
                <a:lnTo>
                  <a:pt x="893" y="1934"/>
                </a:lnTo>
                <a:lnTo>
                  <a:pt x="893" y="1974"/>
                </a:lnTo>
                <a:lnTo>
                  <a:pt x="880" y="2014"/>
                </a:lnTo>
                <a:lnTo>
                  <a:pt x="853" y="2027"/>
                </a:lnTo>
                <a:lnTo>
                  <a:pt x="853" y="2000"/>
                </a:lnTo>
                <a:lnTo>
                  <a:pt x="853" y="1960"/>
                </a:lnTo>
                <a:lnTo>
                  <a:pt x="840" y="1920"/>
                </a:lnTo>
                <a:lnTo>
                  <a:pt x="813" y="1894"/>
                </a:lnTo>
                <a:lnTo>
                  <a:pt x="813" y="1867"/>
                </a:lnTo>
                <a:lnTo>
                  <a:pt x="813" y="1840"/>
                </a:lnTo>
                <a:lnTo>
                  <a:pt x="813" y="1800"/>
                </a:lnTo>
                <a:lnTo>
                  <a:pt x="813" y="1760"/>
                </a:lnTo>
                <a:lnTo>
                  <a:pt x="813" y="1720"/>
                </a:lnTo>
                <a:lnTo>
                  <a:pt x="813" y="1680"/>
                </a:lnTo>
                <a:lnTo>
                  <a:pt x="813" y="1640"/>
                </a:lnTo>
                <a:lnTo>
                  <a:pt x="813" y="1600"/>
                </a:lnTo>
                <a:lnTo>
                  <a:pt x="813" y="1560"/>
                </a:lnTo>
                <a:lnTo>
                  <a:pt x="813" y="1520"/>
                </a:lnTo>
                <a:lnTo>
                  <a:pt x="800" y="1480"/>
                </a:lnTo>
                <a:lnTo>
                  <a:pt x="813" y="1427"/>
                </a:lnTo>
                <a:lnTo>
                  <a:pt x="827" y="1400"/>
                </a:lnTo>
                <a:lnTo>
                  <a:pt x="853" y="1360"/>
                </a:lnTo>
                <a:lnTo>
                  <a:pt x="880" y="1320"/>
                </a:lnTo>
                <a:lnTo>
                  <a:pt x="907" y="1280"/>
                </a:lnTo>
                <a:lnTo>
                  <a:pt x="920" y="1240"/>
                </a:lnTo>
                <a:lnTo>
                  <a:pt x="947" y="1240"/>
                </a:lnTo>
                <a:lnTo>
                  <a:pt x="987" y="1214"/>
                </a:lnTo>
                <a:lnTo>
                  <a:pt x="1027" y="1200"/>
                </a:lnTo>
                <a:lnTo>
                  <a:pt x="1067" y="1174"/>
                </a:lnTo>
                <a:lnTo>
                  <a:pt x="1107" y="1160"/>
                </a:lnTo>
                <a:lnTo>
                  <a:pt x="1160" y="1160"/>
                </a:lnTo>
                <a:lnTo>
                  <a:pt x="1187" y="1160"/>
                </a:lnTo>
                <a:lnTo>
                  <a:pt x="1227" y="1160"/>
                </a:lnTo>
                <a:lnTo>
                  <a:pt x="1267" y="1187"/>
                </a:lnTo>
                <a:lnTo>
                  <a:pt x="1307" y="1200"/>
                </a:lnTo>
                <a:lnTo>
                  <a:pt x="1320" y="1227"/>
                </a:lnTo>
                <a:lnTo>
                  <a:pt x="1347" y="1240"/>
                </a:lnTo>
                <a:lnTo>
                  <a:pt x="1373" y="1267"/>
                </a:lnTo>
                <a:lnTo>
                  <a:pt x="1400" y="1280"/>
                </a:lnTo>
                <a:lnTo>
                  <a:pt x="1427" y="1280"/>
                </a:lnTo>
                <a:lnTo>
                  <a:pt x="1440" y="1240"/>
                </a:lnTo>
                <a:lnTo>
                  <a:pt x="1467" y="1214"/>
                </a:lnTo>
                <a:lnTo>
                  <a:pt x="1467" y="1187"/>
                </a:lnTo>
                <a:lnTo>
                  <a:pt x="1480" y="1160"/>
                </a:lnTo>
                <a:lnTo>
                  <a:pt x="1493" y="1120"/>
                </a:lnTo>
                <a:lnTo>
                  <a:pt x="1493" y="1080"/>
                </a:lnTo>
                <a:lnTo>
                  <a:pt x="1493" y="1040"/>
                </a:lnTo>
                <a:lnTo>
                  <a:pt x="1493" y="1000"/>
                </a:lnTo>
                <a:lnTo>
                  <a:pt x="1507" y="960"/>
                </a:lnTo>
                <a:lnTo>
                  <a:pt x="1507" y="920"/>
                </a:lnTo>
                <a:lnTo>
                  <a:pt x="1507" y="880"/>
                </a:lnTo>
                <a:lnTo>
                  <a:pt x="1507" y="840"/>
                </a:lnTo>
                <a:lnTo>
                  <a:pt x="1520" y="800"/>
                </a:lnTo>
                <a:lnTo>
                  <a:pt x="1520" y="760"/>
                </a:lnTo>
                <a:lnTo>
                  <a:pt x="1520" y="707"/>
                </a:lnTo>
                <a:lnTo>
                  <a:pt x="1533" y="667"/>
                </a:lnTo>
                <a:lnTo>
                  <a:pt x="1520" y="694"/>
                </a:lnTo>
                <a:lnTo>
                  <a:pt x="1507" y="734"/>
                </a:lnTo>
                <a:lnTo>
                  <a:pt x="1493" y="774"/>
                </a:lnTo>
                <a:lnTo>
                  <a:pt x="1493" y="814"/>
                </a:lnTo>
                <a:lnTo>
                  <a:pt x="1493" y="854"/>
                </a:lnTo>
                <a:lnTo>
                  <a:pt x="1507" y="827"/>
                </a:lnTo>
                <a:lnTo>
                  <a:pt x="1493" y="787"/>
                </a:lnTo>
                <a:lnTo>
                  <a:pt x="1493" y="760"/>
                </a:lnTo>
                <a:lnTo>
                  <a:pt x="1480" y="707"/>
                </a:lnTo>
                <a:lnTo>
                  <a:pt x="1480" y="680"/>
                </a:lnTo>
                <a:lnTo>
                  <a:pt x="1453" y="654"/>
                </a:lnTo>
                <a:lnTo>
                  <a:pt x="1453" y="627"/>
                </a:lnTo>
                <a:lnTo>
                  <a:pt x="1413" y="627"/>
                </a:lnTo>
                <a:lnTo>
                  <a:pt x="1373" y="640"/>
                </a:lnTo>
                <a:lnTo>
                  <a:pt x="1333" y="640"/>
                </a:lnTo>
                <a:lnTo>
                  <a:pt x="1293" y="640"/>
                </a:lnTo>
                <a:lnTo>
                  <a:pt x="1253" y="654"/>
                </a:lnTo>
                <a:lnTo>
                  <a:pt x="1213" y="654"/>
                </a:lnTo>
                <a:lnTo>
                  <a:pt x="1173" y="654"/>
                </a:lnTo>
                <a:lnTo>
                  <a:pt x="1120" y="654"/>
                </a:lnTo>
                <a:lnTo>
                  <a:pt x="1093" y="654"/>
                </a:lnTo>
                <a:lnTo>
                  <a:pt x="1040" y="680"/>
                </a:lnTo>
                <a:lnTo>
                  <a:pt x="1013" y="694"/>
                </a:lnTo>
                <a:lnTo>
                  <a:pt x="960" y="694"/>
                </a:lnTo>
                <a:lnTo>
                  <a:pt x="933" y="707"/>
                </a:lnTo>
                <a:lnTo>
                  <a:pt x="893" y="707"/>
                </a:lnTo>
                <a:lnTo>
                  <a:pt x="853" y="707"/>
                </a:lnTo>
                <a:lnTo>
                  <a:pt x="800" y="694"/>
                </a:lnTo>
                <a:lnTo>
                  <a:pt x="760" y="694"/>
                </a:lnTo>
                <a:lnTo>
                  <a:pt x="733" y="680"/>
                </a:lnTo>
                <a:lnTo>
                  <a:pt x="693" y="667"/>
                </a:lnTo>
                <a:lnTo>
                  <a:pt x="653" y="654"/>
                </a:lnTo>
                <a:lnTo>
                  <a:pt x="627" y="627"/>
                </a:lnTo>
                <a:lnTo>
                  <a:pt x="587" y="614"/>
                </a:lnTo>
                <a:lnTo>
                  <a:pt x="560" y="614"/>
                </a:lnTo>
                <a:lnTo>
                  <a:pt x="533" y="600"/>
                </a:lnTo>
                <a:lnTo>
                  <a:pt x="493" y="587"/>
                </a:lnTo>
                <a:lnTo>
                  <a:pt x="453" y="574"/>
                </a:lnTo>
                <a:lnTo>
                  <a:pt x="427" y="547"/>
                </a:lnTo>
                <a:lnTo>
                  <a:pt x="387" y="534"/>
                </a:lnTo>
                <a:lnTo>
                  <a:pt x="360" y="520"/>
                </a:lnTo>
                <a:lnTo>
                  <a:pt x="333" y="507"/>
                </a:lnTo>
                <a:lnTo>
                  <a:pt x="293" y="494"/>
                </a:lnTo>
                <a:lnTo>
                  <a:pt x="280" y="534"/>
                </a:lnTo>
                <a:lnTo>
                  <a:pt x="280" y="574"/>
                </a:lnTo>
                <a:lnTo>
                  <a:pt x="293" y="614"/>
                </a:lnTo>
                <a:lnTo>
                  <a:pt x="293" y="654"/>
                </a:lnTo>
                <a:lnTo>
                  <a:pt x="307" y="694"/>
                </a:lnTo>
                <a:lnTo>
                  <a:pt x="320" y="734"/>
                </a:lnTo>
                <a:lnTo>
                  <a:pt x="333" y="774"/>
                </a:lnTo>
                <a:lnTo>
                  <a:pt x="347" y="814"/>
                </a:lnTo>
                <a:lnTo>
                  <a:pt x="360" y="854"/>
                </a:lnTo>
                <a:lnTo>
                  <a:pt x="373" y="894"/>
                </a:lnTo>
                <a:lnTo>
                  <a:pt x="400" y="934"/>
                </a:lnTo>
                <a:lnTo>
                  <a:pt x="413" y="974"/>
                </a:lnTo>
                <a:lnTo>
                  <a:pt x="440" y="1014"/>
                </a:lnTo>
                <a:lnTo>
                  <a:pt x="467" y="1040"/>
                </a:lnTo>
                <a:lnTo>
                  <a:pt x="480" y="1067"/>
                </a:lnTo>
                <a:lnTo>
                  <a:pt x="493" y="1094"/>
                </a:lnTo>
                <a:lnTo>
                  <a:pt x="507" y="1134"/>
                </a:lnTo>
                <a:lnTo>
                  <a:pt x="533" y="1174"/>
                </a:lnTo>
                <a:lnTo>
                  <a:pt x="533" y="1214"/>
                </a:lnTo>
                <a:lnTo>
                  <a:pt x="507" y="1254"/>
                </a:lnTo>
                <a:lnTo>
                  <a:pt x="480" y="1294"/>
                </a:lnTo>
                <a:lnTo>
                  <a:pt x="453" y="1320"/>
                </a:lnTo>
                <a:lnTo>
                  <a:pt x="427" y="1347"/>
                </a:lnTo>
                <a:lnTo>
                  <a:pt x="413" y="1374"/>
                </a:lnTo>
                <a:lnTo>
                  <a:pt x="373" y="1387"/>
                </a:lnTo>
                <a:lnTo>
                  <a:pt x="293" y="1400"/>
                </a:lnTo>
                <a:lnTo>
                  <a:pt x="336" y="1395"/>
                </a:lnTo>
              </a:path>
            </a:pathLst>
          </a:custGeom>
          <a:pattFill prst="lgConfetti">
            <a:fgClr>
              <a:schemeClr val="hlink"/>
            </a:fgClr>
            <a:bgClr>
              <a:srgbClr val="714400"/>
            </a:bgClr>
          </a:patt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42913" y="2819400"/>
            <a:ext cx="3279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600">
                <a:solidFill>
                  <a:schemeClr val="hlink"/>
                </a:solidFill>
              </a:rPr>
              <a:t>E. Coli bacteria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1660525"/>
            <a:ext cx="5651500" cy="4244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5467350"/>
          </a:xfrm>
          <a:noFill/>
          <a:ln/>
        </p:spPr>
        <p:txBody>
          <a:bodyPr/>
          <a:lstStyle/>
          <a:p>
            <a:r>
              <a:rPr lang="en-US"/>
              <a:t> </a:t>
            </a:r>
            <a:r>
              <a:rPr lang="en-US" u="sng"/>
              <a:t>Commensalism</a:t>
            </a:r>
            <a:r>
              <a:rPr lang="en-US"/>
              <a:t>- only one organism is helped.</a:t>
            </a:r>
          </a:p>
        </p:txBody>
      </p:sp>
      <p:pic>
        <p:nvPicPr>
          <p:cNvPr id="3174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2819400"/>
            <a:ext cx="4211637" cy="316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6350" y="3587750"/>
            <a:ext cx="901700" cy="7493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1225550" y="3892550"/>
            <a:ext cx="673100" cy="5969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197350" y="4197350"/>
            <a:ext cx="596900" cy="5207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2673350" y="1530350"/>
            <a:ext cx="596900" cy="596900"/>
          </a:xfrm>
          <a:prstGeom prst="ellips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76200"/>
            <a:ext cx="8991600" cy="5467350"/>
          </a:xfrm>
          <a:noFill/>
          <a:ln/>
        </p:spPr>
        <p:txBody>
          <a:bodyPr/>
          <a:lstStyle/>
          <a:p>
            <a:r>
              <a:rPr lang="en-US"/>
              <a:t> </a:t>
            </a:r>
            <a:r>
              <a:rPr lang="en-US" u="sng"/>
              <a:t>Parasitism</a:t>
            </a:r>
            <a:r>
              <a:rPr lang="en-US"/>
              <a:t>- one organism is hurt.</a:t>
            </a:r>
          </a:p>
        </p:txBody>
      </p:sp>
      <p:pic>
        <p:nvPicPr>
          <p:cNvPr id="32771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0100" y="862013"/>
            <a:ext cx="5499100" cy="4129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6615113" y="869950"/>
            <a:ext cx="2073275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Insect</a:t>
            </a:r>
          </a:p>
          <a:p>
            <a:r>
              <a:rPr lang="en-US"/>
              <a:t>      galls</a:t>
            </a:r>
          </a:p>
        </p:txBody>
      </p:sp>
      <p:pic>
        <p:nvPicPr>
          <p:cNvPr id="3277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9475"/>
            <a:ext cx="5181600" cy="3889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90513" y="2165350"/>
            <a:ext cx="3484562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Trichina Worm</a:t>
            </a:r>
          </a:p>
          <a:p>
            <a:r>
              <a:rPr lang="en-US">
                <a:solidFill>
                  <a:srgbClr val="000000"/>
                </a:solidFill>
              </a:rPr>
              <a:t>Cysts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75"/>
            <a:ext cx="9067800" cy="676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152400"/>
            <a:ext cx="64008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/>
              <a:t>Ecology depends on the interaction between biotic and abiotic factors.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381000"/>
            <a:ext cx="8991600" cy="1143000"/>
          </a:xfrm>
          <a:noFill/>
          <a:ln/>
        </p:spPr>
        <p:txBody>
          <a:bodyPr/>
          <a:lstStyle/>
          <a:p>
            <a:r>
              <a:rPr lang="en-US"/>
              <a:t>Certain populations live with each other to form a </a:t>
            </a:r>
            <a:r>
              <a:rPr lang="en-US" u="sng">
                <a:solidFill>
                  <a:schemeClr val="accent2"/>
                </a:solidFill>
              </a:rPr>
              <a:t>community.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" y="2057400"/>
            <a:ext cx="3810000" cy="3581400"/>
          </a:xfrm>
          <a:noFill/>
          <a:ln/>
        </p:spPr>
        <p:txBody>
          <a:bodyPr/>
          <a:lstStyle/>
          <a:p>
            <a:pPr marL="342900" indent="-342900" algn="l"/>
            <a:r>
              <a:rPr lang="en-US" u="sng">
                <a:solidFill>
                  <a:schemeClr val="accent2"/>
                </a:solidFill>
              </a:rPr>
              <a:t>Community</a:t>
            </a:r>
            <a:r>
              <a:rPr lang="en-US">
                <a:solidFill>
                  <a:schemeClr val="accent2"/>
                </a:solidFill>
              </a:rPr>
              <a:t>-</a:t>
            </a:r>
            <a:r>
              <a:rPr lang="en-US"/>
              <a:t> all the populations living in a certain area.</a:t>
            </a:r>
          </a:p>
        </p:txBody>
      </p:sp>
      <p:graphicFrame>
        <p:nvGraphicFramePr>
          <p:cNvPr id="7172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19400" y="1701800"/>
          <a:ext cx="6083300" cy="4051300"/>
        </p:xfrm>
        <a:graphic>
          <a:graphicData uri="http://schemas.openxmlformats.org/presentationml/2006/ole">
            <p:oleObj spid="_x0000_s7172" name="Microsoft WordArt 2.0" r:id="rId3" imgW="4572000" imgH="3047760" progId="MSWordArt.2">
              <p:embed/>
            </p:oleObj>
          </a:graphicData>
        </a:graphic>
      </p:graphicFrame>
      <p:graphicFrame>
        <p:nvGraphicFramePr>
          <p:cNvPr id="717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819400" y="254000"/>
          <a:ext cx="6083300" cy="4051300"/>
        </p:xfrm>
        <a:graphic>
          <a:graphicData uri="http://schemas.openxmlformats.org/presentationml/2006/ole">
            <p:oleObj spid="_x0000_s7173" name="Microsoft WordArt 2.0" r:id="rId4" imgW="4572000" imgH="3047760" progId="MSWordArt.2">
              <p:embed/>
            </p:oleObj>
          </a:graphicData>
        </a:graphic>
      </p:graphicFrame>
      <p:graphicFrame>
        <p:nvGraphicFramePr>
          <p:cNvPr id="7174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47800" y="711200"/>
          <a:ext cx="6083300" cy="4051300"/>
        </p:xfrm>
        <a:graphic>
          <a:graphicData uri="http://schemas.openxmlformats.org/presentationml/2006/ole">
            <p:oleObj spid="_x0000_s7174" name="Microsoft WordArt 2.0" r:id="rId5" imgW="4572000" imgH="3047760" progId="MSWordArt.2">
              <p:embed/>
            </p:oleObj>
          </a:graphicData>
        </a:graphic>
      </p:graphicFrame>
      <p:graphicFrame>
        <p:nvGraphicFramePr>
          <p:cNvPr id="7175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52600" y="2768600"/>
          <a:ext cx="6083300" cy="4051300"/>
        </p:xfrm>
        <a:graphic>
          <a:graphicData uri="http://schemas.openxmlformats.org/presentationml/2006/ole">
            <p:oleObj spid="_x0000_s7175" name="Microsoft WordArt 2.0" r:id="rId6" imgW="4572000" imgH="3047760" progId="MSWordArt.2">
              <p:embed/>
            </p:oleObj>
          </a:graphicData>
        </a:graphic>
      </p:graphicFrame>
      <p:graphicFrame>
        <p:nvGraphicFramePr>
          <p:cNvPr id="7176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1752600" y="1854200"/>
          <a:ext cx="6083300" cy="4051300"/>
        </p:xfrm>
        <a:graphic>
          <a:graphicData uri="http://schemas.openxmlformats.org/presentationml/2006/ole">
            <p:oleObj spid="_x0000_s7176" name="Microsoft WordArt 2.0" r:id="rId7" imgW="4572000" imgH="3047760" progId="MSWordArt.2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5" name="Group 103"/>
          <p:cNvGrpSpPr>
            <a:grpSpLocks/>
          </p:cNvGrpSpPr>
          <p:nvPr/>
        </p:nvGrpSpPr>
        <p:grpSpPr bwMode="auto">
          <a:xfrm>
            <a:off x="3549650" y="2308225"/>
            <a:ext cx="5538788" cy="1360488"/>
            <a:chOff x="2236" y="1454"/>
            <a:chExt cx="3489" cy="857"/>
          </a:xfrm>
        </p:grpSpPr>
        <p:grpSp>
          <p:nvGrpSpPr>
            <p:cNvPr id="8204" name="Group 12"/>
            <p:cNvGrpSpPr>
              <a:grpSpLocks/>
            </p:cNvGrpSpPr>
            <p:nvPr/>
          </p:nvGrpSpPr>
          <p:grpSpPr bwMode="auto">
            <a:xfrm>
              <a:off x="2236" y="1454"/>
              <a:ext cx="3489" cy="857"/>
              <a:chOff x="2236" y="1454"/>
              <a:chExt cx="3489" cy="857"/>
            </a:xfrm>
          </p:grpSpPr>
          <p:grpSp>
            <p:nvGrpSpPr>
              <p:cNvPr id="8198" name="Group 6"/>
              <p:cNvGrpSpPr>
                <a:grpSpLocks/>
              </p:cNvGrpSpPr>
              <p:nvPr/>
            </p:nvGrpSpPr>
            <p:grpSpPr bwMode="auto">
              <a:xfrm>
                <a:off x="2236" y="1454"/>
                <a:ext cx="3489" cy="857"/>
                <a:chOff x="2236" y="1454"/>
                <a:chExt cx="3489" cy="857"/>
              </a:xfrm>
            </p:grpSpPr>
            <p:sp>
              <p:nvSpPr>
                <p:cNvPr id="8194" name="Freeform 2"/>
                <p:cNvSpPr>
                  <a:spLocks/>
                </p:cNvSpPr>
                <p:nvPr/>
              </p:nvSpPr>
              <p:spPr bwMode="auto">
                <a:xfrm>
                  <a:off x="2236" y="1454"/>
                  <a:ext cx="3489" cy="857"/>
                </a:xfrm>
                <a:custGeom>
                  <a:avLst/>
                  <a:gdLst/>
                  <a:ahLst/>
                  <a:cxnLst>
                    <a:cxn ang="0">
                      <a:pos x="3488" y="254"/>
                    </a:cxn>
                    <a:cxn ang="0">
                      <a:pos x="3440" y="246"/>
                    </a:cxn>
                    <a:cxn ang="0">
                      <a:pos x="3392" y="269"/>
                    </a:cxn>
                    <a:cxn ang="0">
                      <a:pos x="3336" y="269"/>
                    </a:cxn>
                    <a:cxn ang="0">
                      <a:pos x="3296" y="269"/>
                    </a:cxn>
                    <a:cxn ang="0">
                      <a:pos x="3233" y="262"/>
                    </a:cxn>
                    <a:cxn ang="0">
                      <a:pos x="3193" y="262"/>
                    </a:cxn>
                    <a:cxn ang="0">
                      <a:pos x="3153" y="293"/>
                    </a:cxn>
                    <a:cxn ang="0">
                      <a:pos x="3089" y="301"/>
                    </a:cxn>
                    <a:cxn ang="0">
                      <a:pos x="3009" y="262"/>
                    </a:cxn>
                    <a:cxn ang="0">
                      <a:pos x="2945" y="230"/>
                    </a:cxn>
                    <a:cxn ang="0">
                      <a:pos x="2913" y="206"/>
                    </a:cxn>
                    <a:cxn ang="0">
                      <a:pos x="2873" y="190"/>
                    </a:cxn>
                    <a:cxn ang="0">
                      <a:pos x="2778" y="151"/>
                    </a:cxn>
                    <a:cxn ang="0">
                      <a:pos x="2714" y="111"/>
                    </a:cxn>
                    <a:cxn ang="0">
                      <a:pos x="2626" y="63"/>
                    </a:cxn>
                    <a:cxn ang="0">
                      <a:pos x="2570" y="16"/>
                    </a:cxn>
                    <a:cxn ang="0">
                      <a:pos x="2514" y="8"/>
                    </a:cxn>
                    <a:cxn ang="0">
                      <a:pos x="2450" y="40"/>
                    </a:cxn>
                    <a:cxn ang="0">
                      <a:pos x="2371" y="71"/>
                    </a:cxn>
                    <a:cxn ang="0">
                      <a:pos x="2307" y="87"/>
                    </a:cxn>
                    <a:cxn ang="0">
                      <a:pos x="2243" y="103"/>
                    </a:cxn>
                    <a:cxn ang="0">
                      <a:pos x="2147" y="143"/>
                    </a:cxn>
                    <a:cxn ang="0">
                      <a:pos x="2043" y="143"/>
                    </a:cxn>
                    <a:cxn ang="0">
                      <a:pos x="1971" y="111"/>
                    </a:cxn>
                    <a:cxn ang="0">
                      <a:pos x="1900" y="103"/>
                    </a:cxn>
                    <a:cxn ang="0">
                      <a:pos x="1796" y="119"/>
                    </a:cxn>
                    <a:cxn ang="0">
                      <a:pos x="1756" y="135"/>
                    </a:cxn>
                    <a:cxn ang="0">
                      <a:pos x="1716" y="174"/>
                    </a:cxn>
                    <a:cxn ang="0">
                      <a:pos x="1652" y="230"/>
                    </a:cxn>
                    <a:cxn ang="0">
                      <a:pos x="1548" y="301"/>
                    </a:cxn>
                    <a:cxn ang="0">
                      <a:pos x="1469" y="341"/>
                    </a:cxn>
                    <a:cxn ang="0">
                      <a:pos x="1397" y="365"/>
                    </a:cxn>
                    <a:cxn ang="0">
                      <a:pos x="1285" y="380"/>
                    </a:cxn>
                    <a:cxn ang="0">
                      <a:pos x="1237" y="396"/>
                    </a:cxn>
                    <a:cxn ang="0">
                      <a:pos x="1149" y="412"/>
                    </a:cxn>
                    <a:cxn ang="0">
                      <a:pos x="1078" y="436"/>
                    </a:cxn>
                    <a:cxn ang="0">
                      <a:pos x="1022" y="428"/>
                    </a:cxn>
                    <a:cxn ang="0">
                      <a:pos x="974" y="396"/>
                    </a:cxn>
                    <a:cxn ang="0">
                      <a:pos x="926" y="388"/>
                    </a:cxn>
                    <a:cxn ang="0">
                      <a:pos x="846" y="396"/>
                    </a:cxn>
                    <a:cxn ang="0">
                      <a:pos x="806" y="436"/>
                    </a:cxn>
                    <a:cxn ang="0">
                      <a:pos x="726" y="444"/>
                    </a:cxn>
                    <a:cxn ang="0">
                      <a:pos x="575" y="468"/>
                    </a:cxn>
                    <a:cxn ang="0">
                      <a:pos x="503" y="483"/>
                    </a:cxn>
                    <a:cxn ang="0">
                      <a:pos x="439" y="499"/>
                    </a:cxn>
                    <a:cxn ang="0">
                      <a:pos x="391" y="523"/>
                    </a:cxn>
                    <a:cxn ang="0">
                      <a:pos x="327" y="523"/>
                    </a:cxn>
                    <a:cxn ang="0">
                      <a:pos x="223" y="563"/>
                    </a:cxn>
                    <a:cxn ang="0">
                      <a:pos x="104" y="594"/>
                    </a:cxn>
                    <a:cxn ang="0">
                      <a:pos x="24" y="618"/>
                    </a:cxn>
                  </a:cxnLst>
                  <a:rect l="0" t="0" r="r" b="b"/>
                  <a:pathLst>
                    <a:path w="3489" h="857">
                      <a:moveTo>
                        <a:pt x="0" y="610"/>
                      </a:moveTo>
                      <a:lnTo>
                        <a:pt x="0" y="856"/>
                      </a:lnTo>
                      <a:lnTo>
                        <a:pt x="3488" y="856"/>
                      </a:lnTo>
                      <a:lnTo>
                        <a:pt x="3488" y="254"/>
                      </a:lnTo>
                      <a:lnTo>
                        <a:pt x="3472" y="246"/>
                      </a:lnTo>
                      <a:lnTo>
                        <a:pt x="3456" y="246"/>
                      </a:lnTo>
                      <a:lnTo>
                        <a:pt x="3448" y="238"/>
                      </a:lnTo>
                      <a:lnTo>
                        <a:pt x="3440" y="246"/>
                      </a:lnTo>
                      <a:lnTo>
                        <a:pt x="3424" y="246"/>
                      </a:lnTo>
                      <a:lnTo>
                        <a:pt x="3408" y="254"/>
                      </a:lnTo>
                      <a:lnTo>
                        <a:pt x="3400" y="262"/>
                      </a:lnTo>
                      <a:lnTo>
                        <a:pt x="3392" y="269"/>
                      </a:lnTo>
                      <a:lnTo>
                        <a:pt x="3376" y="269"/>
                      </a:lnTo>
                      <a:lnTo>
                        <a:pt x="3368" y="277"/>
                      </a:lnTo>
                      <a:lnTo>
                        <a:pt x="3344" y="277"/>
                      </a:lnTo>
                      <a:lnTo>
                        <a:pt x="3336" y="269"/>
                      </a:lnTo>
                      <a:lnTo>
                        <a:pt x="3328" y="277"/>
                      </a:lnTo>
                      <a:lnTo>
                        <a:pt x="3320" y="285"/>
                      </a:lnTo>
                      <a:lnTo>
                        <a:pt x="3304" y="277"/>
                      </a:lnTo>
                      <a:lnTo>
                        <a:pt x="3296" y="269"/>
                      </a:lnTo>
                      <a:lnTo>
                        <a:pt x="3272" y="269"/>
                      </a:lnTo>
                      <a:lnTo>
                        <a:pt x="3257" y="262"/>
                      </a:lnTo>
                      <a:lnTo>
                        <a:pt x="3249" y="262"/>
                      </a:lnTo>
                      <a:lnTo>
                        <a:pt x="3233" y="262"/>
                      </a:lnTo>
                      <a:lnTo>
                        <a:pt x="3217" y="262"/>
                      </a:lnTo>
                      <a:lnTo>
                        <a:pt x="3209" y="254"/>
                      </a:lnTo>
                      <a:lnTo>
                        <a:pt x="3193" y="254"/>
                      </a:lnTo>
                      <a:lnTo>
                        <a:pt x="3193" y="262"/>
                      </a:lnTo>
                      <a:lnTo>
                        <a:pt x="3185" y="269"/>
                      </a:lnTo>
                      <a:lnTo>
                        <a:pt x="3177" y="277"/>
                      </a:lnTo>
                      <a:lnTo>
                        <a:pt x="3169" y="293"/>
                      </a:lnTo>
                      <a:lnTo>
                        <a:pt x="3153" y="293"/>
                      </a:lnTo>
                      <a:lnTo>
                        <a:pt x="3145" y="293"/>
                      </a:lnTo>
                      <a:lnTo>
                        <a:pt x="3129" y="301"/>
                      </a:lnTo>
                      <a:lnTo>
                        <a:pt x="3105" y="301"/>
                      </a:lnTo>
                      <a:lnTo>
                        <a:pt x="3089" y="301"/>
                      </a:lnTo>
                      <a:lnTo>
                        <a:pt x="3065" y="293"/>
                      </a:lnTo>
                      <a:lnTo>
                        <a:pt x="3049" y="285"/>
                      </a:lnTo>
                      <a:lnTo>
                        <a:pt x="3025" y="277"/>
                      </a:lnTo>
                      <a:lnTo>
                        <a:pt x="3009" y="262"/>
                      </a:lnTo>
                      <a:lnTo>
                        <a:pt x="2985" y="254"/>
                      </a:lnTo>
                      <a:lnTo>
                        <a:pt x="2969" y="246"/>
                      </a:lnTo>
                      <a:lnTo>
                        <a:pt x="2961" y="238"/>
                      </a:lnTo>
                      <a:lnTo>
                        <a:pt x="2945" y="230"/>
                      </a:lnTo>
                      <a:lnTo>
                        <a:pt x="2937" y="222"/>
                      </a:lnTo>
                      <a:lnTo>
                        <a:pt x="2929" y="214"/>
                      </a:lnTo>
                      <a:lnTo>
                        <a:pt x="2921" y="206"/>
                      </a:lnTo>
                      <a:lnTo>
                        <a:pt x="2913" y="206"/>
                      </a:lnTo>
                      <a:lnTo>
                        <a:pt x="2905" y="198"/>
                      </a:lnTo>
                      <a:lnTo>
                        <a:pt x="2897" y="198"/>
                      </a:lnTo>
                      <a:lnTo>
                        <a:pt x="2881" y="190"/>
                      </a:lnTo>
                      <a:lnTo>
                        <a:pt x="2873" y="190"/>
                      </a:lnTo>
                      <a:lnTo>
                        <a:pt x="2849" y="182"/>
                      </a:lnTo>
                      <a:lnTo>
                        <a:pt x="2826" y="174"/>
                      </a:lnTo>
                      <a:lnTo>
                        <a:pt x="2802" y="159"/>
                      </a:lnTo>
                      <a:lnTo>
                        <a:pt x="2778" y="151"/>
                      </a:lnTo>
                      <a:lnTo>
                        <a:pt x="2754" y="143"/>
                      </a:lnTo>
                      <a:lnTo>
                        <a:pt x="2730" y="127"/>
                      </a:lnTo>
                      <a:lnTo>
                        <a:pt x="2714" y="119"/>
                      </a:lnTo>
                      <a:lnTo>
                        <a:pt x="2714" y="111"/>
                      </a:lnTo>
                      <a:lnTo>
                        <a:pt x="2690" y="95"/>
                      </a:lnTo>
                      <a:lnTo>
                        <a:pt x="2674" y="79"/>
                      </a:lnTo>
                      <a:lnTo>
                        <a:pt x="2642" y="71"/>
                      </a:lnTo>
                      <a:lnTo>
                        <a:pt x="2626" y="63"/>
                      </a:lnTo>
                      <a:lnTo>
                        <a:pt x="2610" y="48"/>
                      </a:lnTo>
                      <a:lnTo>
                        <a:pt x="2594" y="32"/>
                      </a:lnTo>
                      <a:lnTo>
                        <a:pt x="2586" y="32"/>
                      </a:lnTo>
                      <a:lnTo>
                        <a:pt x="2570" y="16"/>
                      </a:lnTo>
                      <a:lnTo>
                        <a:pt x="2554" y="8"/>
                      </a:lnTo>
                      <a:lnTo>
                        <a:pt x="2538" y="0"/>
                      </a:lnTo>
                      <a:lnTo>
                        <a:pt x="2530" y="0"/>
                      </a:lnTo>
                      <a:lnTo>
                        <a:pt x="2514" y="8"/>
                      </a:lnTo>
                      <a:lnTo>
                        <a:pt x="2498" y="8"/>
                      </a:lnTo>
                      <a:lnTo>
                        <a:pt x="2474" y="16"/>
                      </a:lnTo>
                      <a:lnTo>
                        <a:pt x="2458" y="32"/>
                      </a:lnTo>
                      <a:lnTo>
                        <a:pt x="2450" y="40"/>
                      </a:lnTo>
                      <a:lnTo>
                        <a:pt x="2434" y="48"/>
                      </a:lnTo>
                      <a:lnTo>
                        <a:pt x="2410" y="55"/>
                      </a:lnTo>
                      <a:lnTo>
                        <a:pt x="2395" y="63"/>
                      </a:lnTo>
                      <a:lnTo>
                        <a:pt x="2371" y="71"/>
                      </a:lnTo>
                      <a:lnTo>
                        <a:pt x="2355" y="63"/>
                      </a:lnTo>
                      <a:lnTo>
                        <a:pt x="2339" y="71"/>
                      </a:lnTo>
                      <a:lnTo>
                        <a:pt x="2323" y="79"/>
                      </a:lnTo>
                      <a:lnTo>
                        <a:pt x="2307" y="87"/>
                      </a:lnTo>
                      <a:lnTo>
                        <a:pt x="2299" y="95"/>
                      </a:lnTo>
                      <a:lnTo>
                        <a:pt x="2283" y="95"/>
                      </a:lnTo>
                      <a:lnTo>
                        <a:pt x="2259" y="103"/>
                      </a:lnTo>
                      <a:lnTo>
                        <a:pt x="2243" y="103"/>
                      </a:lnTo>
                      <a:lnTo>
                        <a:pt x="2227" y="111"/>
                      </a:lnTo>
                      <a:lnTo>
                        <a:pt x="2211" y="111"/>
                      </a:lnTo>
                      <a:lnTo>
                        <a:pt x="2171" y="135"/>
                      </a:lnTo>
                      <a:lnTo>
                        <a:pt x="2147" y="143"/>
                      </a:lnTo>
                      <a:lnTo>
                        <a:pt x="2123" y="151"/>
                      </a:lnTo>
                      <a:lnTo>
                        <a:pt x="2099" y="151"/>
                      </a:lnTo>
                      <a:lnTo>
                        <a:pt x="2075" y="151"/>
                      </a:lnTo>
                      <a:lnTo>
                        <a:pt x="2043" y="143"/>
                      </a:lnTo>
                      <a:lnTo>
                        <a:pt x="2027" y="127"/>
                      </a:lnTo>
                      <a:lnTo>
                        <a:pt x="2019" y="127"/>
                      </a:lnTo>
                      <a:lnTo>
                        <a:pt x="1995" y="119"/>
                      </a:lnTo>
                      <a:lnTo>
                        <a:pt x="1971" y="111"/>
                      </a:lnTo>
                      <a:lnTo>
                        <a:pt x="1956" y="111"/>
                      </a:lnTo>
                      <a:lnTo>
                        <a:pt x="1940" y="111"/>
                      </a:lnTo>
                      <a:lnTo>
                        <a:pt x="1908" y="111"/>
                      </a:lnTo>
                      <a:lnTo>
                        <a:pt x="1900" y="103"/>
                      </a:lnTo>
                      <a:lnTo>
                        <a:pt x="1884" y="103"/>
                      </a:lnTo>
                      <a:lnTo>
                        <a:pt x="1844" y="111"/>
                      </a:lnTo>
                      <a:lnTo>
                        <a:pt x="1820" y="111"/>
                      </a:lnTo>
                      <a:lnTo>
                        <a:pt x="1796" y="119"/>
                      </a:lnTo>
                      <a:lnTo>
                        <a:pt x="1780" y="119"/>
                      </a:lnTo>
                      <a:lnTo>
                        <a:pt x="1772" y="119"/>
                      </a:lnTo>
                      <a:lnTo>
                        <a:pt x="1764" y="127"/>
                      </a:lnTo>
                      <a:lnTo>
                        <a:pt x="1756" y="135"/>
                      </a:lnTo>
                      <a:lnTo>
                        <a:pt x="1748" y="151"/>
                      </a:lnTo>
                      <a:lnTo>
                        <a:pt x="1740" y="159"/>
                      </a:lnTo>
                      <a:lnTo>
                        <a:pt x="1732" y="166"/>
                      </a:lnTo>
                      <a:lnTo>
                        <a:pt x="1716" y="174"/>
                      </a:lnTo>
                      <a:lnTo>
                        <a:pt x="1708" y="190"/>
                      </a:lnTo>
                      <a:lnTo>
                        <a:pt x="1700" y="206"/>
                      </a:lnTo>
                      <a:lnTo>
                        <a:pt x="1676" y="214"/>
                      </a:lnTo>
                      <a:lnTo>
                        <a:pt x="1652" y="230"/>
                      </a:lnTo>
                      <a:lnTo>
                        <a:pt x="1636" y="238"/>
                      </a:lnTo>
                      <a:lnTo>
                        <a:pt x="1604" y="262"/>
                      </a:lnTo>
                      <a:lnTo>
                        <a:pt x="1572" y="293"/>
                      </a:lnTo>
                      <a:lnTo>
                        <a:pt x="1548" y="301"/>
                      </a:lnTo>
                      <a:lnTo>
                        <a:pt x="1532" y="309"/>
                      </a:lnTo>
                      <a:lnTo>
                        <a:pt x="1517" y="317"/>
                      </a:lnTo>
                      <a:lnTo>
                        <a:pt x="1501" y="325"/>
                      </a:lnTo>
                      <a:lnTo>
                        <a:pt x="1469" y="341"/>
                      </a:lnTo>
                      <a:lnTo>
                        <a:pt x="1453" y="341"/>
                      </a:lnTo>
                      <a:lnTo>
                        <a:pt x="1437" y="349"/>
                      </a:lnTo>
                      <a:lnTo>
                        <a:pt x="1421" y="365"/>
                      </a:lnTo>
                      <a:lnTo>
                        <a:pt x="1397" y="365"/>
                      </a:lnTo>
                      <a:lnTo>
                        <a:pt x="1373" y="373"/>
                      </a:lnTo>
                      <a:lnTo>
                        <a:pt x="1333" y="373"/>
                      </a:lnTo>
                      <a:lnTo>
                        <a:pt x="1301" y="380"/>
                      </a:lnTo>
                      <a:lnTo>
                        <a:pt x="1285" y="380"/>
                      </a:lnTo>
                      <a:lnTo>
                        <a:pt x="1277" y="380"/>
                      </a:lnTo>
                      <a:lnTo>
                        <a:pt x="1261" y="380"/>
                      </a:lnTo>
                      <a:lnTo>
                        <a:pt x="1253" y="388"/>
                      </a:lnTo>
                      <a:lnTo>
                        <a:pt x="1237" y="396"/>
                      </a:lnTo>
                      <a:lnTo>
                        <a:pt x="1213" y="404"/>
                      </a:lnTo>
                      <a:lnTo>
                        <a:pt x="1189" y="404"/>
                      </a:lnTo>
                      <a:lnTo>
                        <a:pt x="1173" y="412"/>
                      </a:lnTo>
                      <a:lnTo>
                        <a:pt x="1149" y="412"/>
                      </a:lnTo>
                      <a:lnTo>
                        <a:pt x="1141" y="412"/>
                      </a:lnTo>
                      <a:lnTo>
                        <a:pt x="1125" y="420"/>
                      </a:lnTo>
                      <a:lnTo>
                        <a:pt x="1117" y="428"/>
                      </a:lnTo>
                      <a:lnTo>
                        <a:pt x="1078" y="436"/>
                      </a:lnTo>
                      <a:lnTo>
                        <a:pt x="1062" y="436"/>
                      </a:lnTo>
                      <a:lnTo>
                        <a:pt x="1054" y="436"/>
                      </a:lnTo>
                      <a:lnTo>
                        <a:pt x="1038" y="436"/>
                      </a:lnTo>
                      <a:lnTo>
                        <a:pt x="1022" y="428"/>
                      </a:lnTo>
                      <a:lnTo>
                        <a:pt x="1006" y="428"/>
                      </a:lnTo>
                      <a:lnTo>
                        <a:pt x="990" y="420"/>
                      </a:lnTo>
                      <a:lnTo>
                        <a:pt x="982" y="404"/>
                      </a:lnTo>
                      <a:lnTo>
                        <a:pt x="974" y="396"/>
                      </a:lnTo>
                      <a:lnTo>
                        <a:pt x="966" y="388"/>
                      </a:lnTo>
                      <a:lnTo>
                        <a:pt x="958" y="388"/>
                      </a:lnTo>
                      <a:lnTo>
                        <a:pt x="942" y="388"/>
                      </a:lnTo>
                      <a:lnTo>
                        <a:pt x="926" y="388"/>
                      </a:lnTo>
                      <a:lnTo>
                        <a:pt x="910" y="388"/>
                      </a:lnTo>
                      <a:lnTo>
                        <a:pt x="902" y="388"/>
                      </a:lnTo>
                      <a:lnTo>
                        <a:pt x="870" y="396"/>
                      </a:lnTo>
                      <a:lnTo>
                        <a:pt x="846" y="396"/>
                      </a:lnTo>
                      <a:lnTo>
                        <a:pt x="838" y="404"/>
                      </a:lnTo>
                      <a:lnTo>
                        <a:pt x="830" y="412"/>
                      </a:lnTo>
                      <a:lnTo>
                        <a:pt x="822" y="420"/>
                      </a:lnTo>
                      <a:lnTo>
                        <a:pt x="806" y="436"/>
                      </a:lnTo>
                      <a:lnTo>
                        <a:pt x="790" y="436"/>
                      </a:lnTo>
                      <a:lnTo>
                        <a:pt x="766" y="436"/>
                      </a:lnTo>
                      <a:lnTo>
                        <a:pt x="750" y="444"/>
                      </a:lnTo>
                      <a:lnTo>
                        <a:pt x="726" y="444"/>
                      </a:lnTo>
                      <a:lnTo>
                        <a:pt x="654" y="452"/>
                      </a:lnTo>
                      <a:lnTo>
                        <a:pt x="639" y="452"/>
                      </a:lnTo>
                      <a:lnTo>
                        <a:pt x="599" y="460"/>
                      </a:lnTo>
                      <a:lnTo>
                        <a:pt x="575" y="468"/>
                      </a:lnTo>
                      <a:lnTo>
                        <a:pt x="559" y="476"/>
                      </a:lnTo>
                      <a:lnTo>
                        <a:pt x="535" y="476"/>
                      </a:lnTo>
                      <a:lnTo>
                        <a:pt x="519" y="483"/>
                      </a:lnTo>
                      <a:lnTo>
                        <a:pt x="503" y="483"/>
                      </a:lnTo>
                      <a:lnTo>
                        <a:pt x="495" y="483"/>
                      </a:lnTo>
                      <a:lnTo>
                        <a:pt x="471" y="491"/>
                      </a:lnTo>
                      <a:lnTo>
                        <a:pt x="455" y="491"/>
                      </a:lnTo>
                      <a:lnTo>
                        <a:pt x="439" y="499"/>
                      </a:lnTo>
                      <a:lnTo>
                        <a:pt x="423" y="499"/>
                      </a:lnTo>
                      <a:lnTo>
                        <a:pt x="407" y="507"/>
                      </a:lnTo>
                      <a:lnTo>
                        <a:pt x="399" y="515"/>
                      </a:lnTo>
                      <a:lnTo>
                        <a:pt x="391" y="523"/>
                      </a:lnTo>
                      <a:lnTo>
                        <a:pt x="375" y="531"/>
                      </a:lnTo>
                      <a:lnTo>
                        <a:pt x="351" y="531"/>
                      </a:lnTo>
                      <a:lnTo>
                        <a:pt x="335" y="523"/>
                      </a:lnTo>
                      <a:lnTo>
                        <a:pt x="327" y="523"/>
                      </a:lnTo>
                      <a:lnTo>
                        <a:pt x="319" y="531"/>
                      </a:lnTo>
                      <a:lnTo>
                        <a:pt x="295" y="539"/>
                      </a:lnTo>
                      <a:lnTo>
                        <a:pt x="255" y="547"/>
                      </a:lnTo>
                      <a:lnTo>
                        <a:pt x="223" y="563"/>
                      </a:lnTo>
                      <a:lnTo>
                        <a:pt x="192" y="571"/>
                      </a:lnTo>
                      <a:lnTo>
                        <a:pt x="160" y="579"/>
                      </a:lnTo>
                      <a:lnTo>
                        <a:pt x="128" y="579"/>
                      </a:lnTo>
                      <a:lnTo>
                        <a:pt x="104" y="594"/>
                      </a:lnTo>
                      <a:lnTo>
                        <a:pt x="88" y="594"/>
                      </a:lnTo>
                      <a:lnTo>
                        <a:pt x="64" y="610"/>
                      </a:lnTo>
                      <a:lnTo>
                        <a:pt x="40" y="618"/>
                      </a:lnTo>
                      <a:lnTo>
                        <a:pt x="24" y="618"/>
                      </a:lnTo>
                      <a:lnTo>
                        <a:pt x="0" y="610"/>
                      </a:lnTo>
                    </a:path>
                  </a:pathLst>
                </a:custGeom>
                <a:solidFill>
                  <a:srgbClr val="FFFF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197" name="Group 5"/>
                <p:cNvGrpSpPr>
                  <a:grpSpLocks/>
                </p:cNvGrpSpPr>
                <p:nvPr/>
              </p:nvGrpSpPr>
              <p:grpSpPr bwMode="auto">
                <a:xfrm>
                  <a:off x="3724" y="1454"/>
                  <a:ext cx="1033" cy="353"/>
                  <a:chOff x="3724" y="1454"/>
                  <a:chExt cx="1033" cy="353"/>
                </a:xfrm>
              </p:grpSpPr>
              <p:sp>
                <p:nvSpPr>
                  <p:cNvPr id="8195" name="Freeform 3"/>
                  <p:cNvSpPr>
                    <a:spLocks/>
                  </p:cNvSpPr>
                  <p:nvPr/>
                </p:nvSpPr>
                <p:spPr bwMode="auto">
                  <a:xfrm>
                    <a:off x="4420" y="1454"/>
                    <a:ext cx="337" cy="185"/>
                  </a:xfrm>
                  <a:custGeom>
                    <a:avLst/>
                    <a:gdLst/>
                    <a:ahLst/>
                    <a:cxnLst>
                      <a:cxn ang="0">
                        <a:pos x="8" y="138"/>
                      </a:cxn>
                      <a:cxn ang="0">
                        <a:pos x="23" y="146"/>
                      </a:cxn>
                      <a:cxn ang="0">
                        <a:pos x="31" y="161"/>
                      </a:cxn>
                      <a:cxn ang="0">
                        <a:pos x="47" y="169"/>
                      </a:cxn>
                      <a:cxn ang="0">
                        <a:pos x="63" y="176"/>
                      </a:cxn>
                      <a:cxn ang="0">
                        <a:pos x="78" y="184"/>
                      </a:cxn>
                      <a:cxn ang="0">
                        <a:pos x="102" y="176"/>
                      </a:cxn>
                      <a:cxn ang="0">
                        <a:pos x="125" y="169"/>
                      </a:cxn>
                      <a:cxn ang="0">
                        <a:pos x="141" y="169"/>
                      </a:cxn>
                      <a:cxn ang="0">
                        <a:pos x="164" y="169"/>
                      </a:cxn>
                      <a:cxn ang="0">
                        <a:pos x="180" y="169"/>
                      </a:cxn>
                      <a:cxn ang="0">
                        <a:pos x="203" y="176"/>
                      </a:cxn>
                      <a:cxn ang="0">
                        <a:pos x="219" y="169"/>
                      </a:cxn>
                      <a:cxn ang="0">
                        <a:pos x="234" y="176"/>
                      </a:cxn>
                      <a:cxn ang="0">
                        <a:pos x="273" y="176"/>
                      </a:cxn>
                      <a:cxn ang="0">
                        <a:pos x="289" y="169"/>
                      </a:cxn>
                      <a:cxn ang="0">
                        <a:pos x="289" y="153"/>
                      </a:cxn>
                      <a:cxn ang="0">
                        <a:pos x="281" y="138"/>
                      </a:cxn>
                      <a:cxn ang="0">
                        <a:pos x="273" y="130"/>
                      </a:cxn>
                      <a:cxn ang="0">
                        <a:pos x="258" y="115"/>
                      </a:cxn>
                      <a:cxn ang="0">
                        <a:pos x="266" y="92"/>
                      </a:cxn>
                      <a:cxn ang="0">
                        <a:pos x="266" y="77"/>
                      </a:cxn>
                      <a:cxn ang="0">
                        <a:pos x="281" y="69"/>
                      </a:cxn>
                      <a:cxn ang="0">
                        <a:pos x="305" y="54"/>
                      </a:cxn>
                      <a:cxn ang="0">
                        <a:pos x="320" y="23"/>
                      </a:cxn>
                      <a:cxn ang="0">
                        <a:pos x="336" y="0"/>
                      </a:cxn>
                      <a:cxn ang="0">
                        <a:pos x="320" y="8"/>
                      </a:cxn>
                      <a:cxn ang="0">
                        <a:pos x="297" y="15"/>
                      </a:cxn>
                      <a:cxn ang="0">
                        <a:pos x="281" y="23"/>
                      </a:cxn>
                      <a:cxn ang="0">
                        <a:pos x="258" y="46"/>
                      </a:cxn>
                      <a:cxn ang="0">
                        <a:pos x="242" y="54"/>
                      </a:cxn>
                      <a:cxn ang="0">
                        <a:pos x="219" y="61"/>
                      </a:cxn>
                      <a:cxn ang="0">
                        <a:pos x="188" y="69"/>
                      </a:cxn>
                      <a:cxn ang="0">
                        <a:pos x="172" y="69"/>
                      </a:cxn>
                      <a:cxn ang="0">
                        <a:pos x="156" y="69"/>
                      </a:cxn>
                      <a:cxn ang="0">
                        <a:pos x="141" y="77"/>
                      </a:cxn>
                      <a:cxn ang="0">
                        <a:pos x="133" y="84"/>
                      </a:cxn>
                      <a:cxn ang="0">
                        <a:pos x="109" y="92"/>
                      </a:cxn>
                      <a:cxn ang="0">
                        <a:pos x="94" y="100"/>
                      </a:cxn>
                      <a:cxn ang="0">
                        <a:pos x="70" y="100"/>
                      </a:cxn>
                      <a:cxn ang="0">
                        <a:pos x="39" y="107"/>
                      </a:cxn>
                      <a:cxn ang="0">
                        <a:pos x="16" y="115"/>
                      </a:cxn>
                      <a:cxn ang="0">
                        <a:pos x="0" y="130"/>
                      </a:cxn>
                    </a:cxnLst>
                    <a:rect l="0" t="0" r="r" b="b"/>
                    <a:pathLst>
                      <a:path w="337" h="185">
                        <a:moveTo>
                          <a:pt x="0" y="130"/>
                        </a:moveTo>
                        <a:lnTo>
                          <a:pt x="8" y="138"/>
                        </a:lnTo>
                        <a:lnTo>
                          <a:pt x="16" y="138"/>
                        </a:lnTo>
                        <a:lnTo>
                          <a:pt x="23" y="146"/>
                        </a:lnTo>
                        <a:lnTo>
                          <a:pt x="31" y="153"/>
                        </a:lnTo>
                        <a:lnTo>
                          <a:pt x="31" y="161"/>
                        </a:lnTo>
                        <a:lnTo>
                          <a:pt x="39" y="161"/>
                        </a:lnTo>
                        <a:lnTo>
                          <a:pt x="47" y="169"/>
                        </a:lnTo>
                        <a:lnTo>
                          <a:pt x="63" y="169"/>
                        </a:lnTo>
                        <a:lnTo>
                          <a:pt x="63" y="176"/>
                        </a:lnTo>
                        <a:lnTo>
                          <a:pt x="70" y="184"/>
                        </a:lnTo>
                        <a:lnTo>
                          <a:pt x="78" y="184"/>
                        </a:lnTo>
                        <a:lnTo>
                          <a:pt x="86" y="184"/>
                        </a:lnTo>
                        <a:lnTo>
                          <a:pt x="102" y="176"/>
                        </a:lnTo>
                        <a:lnTo>
                          <a:pt x="109" y="176"/>
                        </a:lnTo>
                        <a:lnTo>
                          <a:pt x="125" y="169"/>
                        </a:lnTo>
                        <a:lnTo>
                          <a:pt x="133" y="169"/>
                        </a:lnTo>
                        <a:lnTo>
                          <a:pt x="141" y="169"/>
                        </a:lnTo>
                        <a:lnTo>
                          <a:pt x="156" y="169"/>
                        </a:lnTo>
                        <a:lnTo>
                          <a:pt x="164" y="169"/>
                        </a:lnTo>
                        <a:lnTo>
                          <a:pt x="172" y="161"/>
                        </a:lnTo>
                        <a:lnTo>
                          <a:pt x="180" y="169"/>
                        </a:lnTo>
                        <a:lnTo>
                          <a:pt x="188" y="169"/>
                        </a:lnTo>
                        <a:lnTo>
                          <a:pt x="203" y="176"/>
                        </a:lnTo>
                        <a:lnTo>
                          <a:pt x="211" y="176"/>
                        </a:lnTo>
                        <a:lnTo>
                          <a:pt x="219" y="169"/>
                        </a:lnTo>
                        <a:lnTo>
                          <a:pt x="227" y="176"/>
                        </a:lnTo>
                        <a:lnTo>
                          <a:pt x="234" y="176"/>
                        </a:lnTo>
                        <a:lnTo>
                          <a:pt x="250" y="176"/>
                        </a:lnTo>
                        <a:lnTo>
                          <a:pt x="273" y="176"/>
                        </a:lnTo>
                        <a:lnTo>
                          <a:pt x="281" y="176"/>
                        </a:lnTo>
                        <a:lnTo>
                          <a:pt x="289" y="169"/>
                        </a:lnTo>
                        <a:lnTo>
                          <a:pt x="289" y="161"/>
                        </a:lnTo>
                        <a:lnTo>
                          <a:pt x="289" y="153"/>
                        </a:lnTo>
                        <a:lnTo>
                          <a:pt x="281" y="146"/>
                        </a:lnTo>
                        <a:lnTo>
                          <a:pt x="281" y="138"/>
                        </a:lnTo>
                        <a:lnTo>
                          <a:pt x="281" y="130"/>
                        </a:lnTo>
                        <a:lnTo>
                          <a:pt x="273" y="130"/>
                        </a:lnTo>
                        <a:lnTo>
                          <a:pt x="266" y="123"/>
                        </a:lnTo>
                        <a:lnTo>
                          <a:pt x="258" y="115"/>
                        </a:lnTo>
                        <a:lnTo>
                          <a:pt x="258" y="107"/>
                        </a:lnTo>
                        <a:lnTo>
                          <a:pt x="266" y="92"/>
                        </a:lnTo>
                        <a:lnTo>
                          <a:pt x="266" y="84"/>
                        </a:lnTo>
                        <a:lnTo>
                          <a:pt x="266" y="77"/>
                        </a:lnTo>
                        <a:lnTo>
                          <a:pt x="273" y="77"/>
                        </a:lnTo>
                        <a:lnTo>
                          <a:pt x="281" y="69"/>
                        </a:lnTo>
                        <a:lnTo>
                          <a:pt x="297" y="61"/>
                        </a:lnTo>
                        <a:lnTo>
                          <a:pt x="305" y="54"/>
                        </a:lnTo>
                        <a:lnTo>
                          <a:pt x="313" y="46"/>
                        </a:lnTo>
                        <a:lnTo>
                          <a:pt x="320" y="23"/>
                        </a:lnTo>
                        <a:lnTo>
                          <a:pt x="336" y="8"/>
                        </a:lnTo>
                        <a:lnTo>
                          <a:pt x="336" y="0"/>
                        </a:lnTo>
                        <a:lnTo>
                          <a:pt x="328" y="0"/>
                        </a:lnTo>
                        <a:lnTo>
                          <a:pt x="320" y="8"/>
                        </a:lnTo>
                        <a:lnTo>
                          <a:pt x="313" y="8"/>
                        </a:lnTo>
                        <a:lnTo>
                          <a:pt x="297" y="15"/>
                        </a:lnTo>
                        <a:lnTo>
                          <a:pt x="289" y="15"/>
                        </a:lnTo>
                        <a:lnTo>
                          <a:pt x="281" y="23"/>
                        </a:lnTo>
                        <a:lnTo>
                          <a:pt x="266" y="31"/>
                        </a:lnTo>
                        <a:lnTo>
                          <a:pt x="258" y="46"/>
                        </a:lnTo>
                        <a:lnTo>
                          <a:pt x="250" y="46"/>
                        </a:lnTo>
                        <a:lnTo>
                          <a:pt x="242" y="54"/>
                        </a:lnTo>
                        <a:lnTo>
                          <a:pt x="227" y="61"/>
                        </a:lnTo>
                        <a:lnTo>
                          <a:pt x="219" y="61"/>
                        </a:lnTo>
                        <a:lnTo>
                          <a:pt x="203" y="61"/>
                        </a:lnTo>
                        <a:lnTo>
                          <a:pt x="188" y="69"/>
                        </a:lnTo>
                        <a:lnTo>
                          <a:pt x="180" y="69"/>
                        </a:lnTo>
                        <a:lnTo>
                          <a:pt x="172" y="69"/>
                        </a:lnTo>
                        <a:lnTo>
                          <a:pt x="164" y="69"/>
                        </a:lnTo>
                        <a:lnTo>
                          <a:pt x="156" y="69"/>
                        </a:lnTo>
                        <a:lnTo>
                          <a:pt x="148" y="69"/>
                        </a:lnTo>
                        <a:lnTo>
                          <a:pt x="141" y="77"/>
                        </a:lnTo>
                        <a:lnTo>
                          <a:pt x="141" y="84"/>
                        </a:lnTo>
                        <a:lnTo>
                          <a:pt x="133" y="84"/>
                        </a:lnTo>
                        <a:lnTo>
                          <a:pt x="117" y="92"/>
                        </a:lnTo>
                        <a:lnTo>
                          <a:pt x="109" y="92"/>
                        </a:lnTo>
                        <a:lnTo>
                          <a:pt x="102" y="92"/>
                        </a:lnTo>
                        <a:lnTo>
                          <a:pt x="94" y="100"/>
                        </a:lnTo>
                        <a:lnTo>
                          <a:pt x="86" y="100"/>
                        </a:lnTo>
                        <a:lnTo>
                          <a:pt x="70" y="100"/>
                        </a:lnTo>
                        <a:lnTo>
                          <a:pt x="55" y="100"/>
                        </a:lnTo>
                        <a:lnTo>
                          <a:pt x="39" y="107"/>
                        </a:lnTo>
                        <a:lnTo>
                          <a:pt x="31" y="115"/>
                        </a:lnTo>
                        <a:lnTo>
                          <a:pt x="16" y="115"/>
                        </a:lnTo>
                        <a:lnTo>
                          <a:pt x="8" y="123"/>
                        </a:lnTo>
                        <a:lnTo>
                          <a:pt x="0" y="130"/>
                        </a:lnTo>
                      </a:path>
                    </a:pathLst>
                  </a:custGeom>
                  <a:solidFill>
                    <a:srgbClr val="FFFF00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96" name="Freeform 4"/>
                  <p:cNvSpPr>
                    <a:spLocks/>
                  </p:cNvSpPr>
                  <p:nvPr/>
                </p:nvSpPr>
                <p:spPr bwMode="auto">
                  <a:xfrm>
                    <a:off x="3724" y="1582"/>
                    <a:ext cx="305" cy="225"/>
                  </a:xfrm>
                  <a:custGeom>
                    <a:avLst/>
                    <a:gdLst/>
                    <a:ahLst/>
                    <a:cxnLst>
                      <a:cxn ang="0">
                        <a:pos x="0" y="209"/>
                      </a:cxn>
                      <a:cxn ang="0">
                        <a:pos x="23" y="216"/>
                      </a:cxn>
                      <a:cxn ang="0">
                        <a:pos x="47" y="209"/>
                      </a:cxn>
                      <a:cxn ang="0">
                        <a:pos x="70" y="209"/>
                      </a:cxn>
                      <a:cxn ang="0">
                        <a:pos x="86" y="201"/>
                      </a:cxn>
                      <a:cxn ang="0">
                        <a:pos x="109" y="185"/>
                      </a:cxn>
                      <a:cxn ang="0">
                        <a:pos x="125" y="170"/>
                      </a:cxn>
                      <a:cxn ang="0">
                        <a:pos x="140" y="178"/>
                      </a:cxn>
                      <a:cxn ang="0">
                        <a:pos x="164" y="193"/>
                      </a:cxn>
                      <a:cxn ang="0">
                        <a:pos x="179" y="201"/>
                      </a:cxn>
                      <a:cxn ang="0">
                        <a:pos x="195" y="209"/>
                      </a:cxn>
                      <a:cxn ang="0">
                        <a:pos x="210" y="224"/>
                      </a:cxn>
                      <a:cxn ang="0">
                        <a:pos x="234" y="224"/>
                      </a:cxn>
                      <a:cxn ang="0">
                        <a:pos x="249" y="216"/>
                      </a:cxn>
                      <a:cxn ang="0">
                        <a:pos x="257" y="193"/>
                      </a:cxn>
                      <a:cxn ang="0">
                        <a:pos x="257" y="154"/>
                      </a:cxn>
                      <a:cxn ang="0">
                        <a:pos x="265" y="131"/>
                      </a:cxn>
                      <a:cxn ang="0">
                        <a:pos x="265" y="116"/>
                      </a:cxn>
                      <a:cxn ang="0">
                        <a:pos x="265" y="100"/>
                      </a:cxn>
                      <a:cxn ang="0">
                        <a:pos x="249" y="85"/>
                      </a:cxn>
                      <a:cxn ang="0">
                        <a:pos x="273" y="85"/>
                      </a:cxn>
                      <a:cxn ang="0">
                        <a:pos x="288" y="70"/>
                      </a:cxn>
                      <a:cxn ang="0">
                        <a:pos x="296" y="46"/>
                      </a:cxn>
                      <a:cxn ang="0">
                        <a:pos x="296" y="31"/>
                      </a:cxn>
                      <a:cxn ang="0">
                        <a:pos x="288" y="23"/>
                      </a:cxn>
                      <a:cxn ang="0">
                        <a:pos x="288" y="0"/>
                      </a:cxn>
                      <a:cxn ang="0">
                        <a:pos x="273" y="8"/>
                      </a:cxn>
                      <a:cxn ang="0">
                        <a:pos x="265" y="23"/>
                      </a:cxn>
                      <a:cxn ang="0">
                        <a:pos x="249" y="31"/>
                      </a:cxn>
                      <a:cxn ang="0">
                        <a:pos x="234" y="39"/>
                      </a:cxn>
                      <a:cxn ang="0">
                        <a:pos x="218" y="62"/>
                      </a:cxn>
                      <a:cxn ang="0">
                        <a:pos x="210" y="77"/>
                      </a:cxn>
                      <a:cxn ang="0">
                        <a:pos x="195" y="85"/>
                      </a:cxn>
                      <a:cxn ang="0">
                        <a:pos x="171" y="93"/>
                      </a:cxn>
                      <a:cxn ang="0">
                        <a:pos x="156" y="100"/>
                      </a:cxn>
                      <a:cxn ang="0">
                        <a:pos x="140" y="108"/>
                      </a:cxn>
                      <a:cxn ang="0">
                        <a:pos x="125" y="124"/>
                      </a:cxn>
                      <a:cxn ang="0">
                        <a:pos x="109" y="139"/>
                      </a:cxn>
                      <a:cxn ang="0">
                        <a:pos x="78" y="162"/>
                      </a:cxn>
                      <a:cxn ang="0">
                        <a:pos x="55" y="170"/>
                      </a:cxn>
                      <a:cxn ang="0">
                        <a:pos x="39" y="185"/>
                      </a:cxn>
                      <a:cxn ang="0">
                        <a:pos x="16" y="193"/>
                      </a:cxn>
                    </a:cxnLst>
                    <a:rect l="0" t="0" r="r" b="b"/>
                    <a:pathLst>
                      <a:path w="305" h="225">
                        <a:moveTo>
                          <a:pt x="0" y="201"/>
                        </a:moveTo>
                        <a:lnTo>
                          <a:pt x="0" y="209"/>
                        </a:lnTo>
                        <a:lnTo>
                          <a:pt x="8" y="216"/>
                        </a:lnTo>
                        <a:lnTo>
                          <a:pt x="23" y="216"/>
                        </a:lnTo>
                        <a:lnTo>
                          <a:pt x="39" y="216"/>
                        </a:lnTo>
                        <a:lnTo>
                          <a:pt x="47" y="209"/>
                        </a:lnTo>
                        <a:lnTo>
                          <a:pt x="62" y="209"/>
                        </a:lnTo>
                        <a:lnTo>
                          <a:pt x="70" y="209"/>
                        </a:lnTo>
                        <a:lnTo>
                          <a:pt x="78" y="209"/>
                        </a:lnTo>
                        <a:lnTo>
                          <a:pt x="86" y="201"/>
                        </a:lnTo>
                        <a:lnTo>
                          <a:pt x="94" y="193"/>
                        </a:lnTo>
                        <a:lnTo>
                          <a:pt x="109" y="185"/>
                        </a:lnTo>
                        <a:lnTo>
                          <a:pt x="117" y="178"/>
                        </a:lnTo>
                        <a:lnTo>
                          <a:pt x="125" y="170"/>
                        </a:lnTo>
                        <a:lnTo>
                          <a:pt x="133" y="170"/>
                        </a:lnTo>
                        <a:lnTo>
                          <a:pt x="140" y="178"/>
                        </a:lnTo>
                        <a:lnTo>
                          <a:pt x="148" y="185"/>
                        </a:lnTo>
                        <a:lnTo>
                          <a:pt x="164" y="193"/>
                        </a:lnTo>
                        <a:lnTo>
                          <a:pt x="171" y="193"/>
                        </a:lnTo>
                        <a:lnTo>
                          <a:pt x="179" y="201"/>
                        </a:lnTo>
                        <a:lnTo>
                          <a:pt x="187" y="209"/>
                        </a:lnTo>
                        <a:lnTo>
                          <a:pt x="195" y="209"/>
                        </a:lnTo>
                        <a:lnTo>
                          <a:pt x="203" y="216"/>
                        </a:lnTo>
                        <a:lnTo>
                          <a:pt x="210" y="224"/>
                        </a:lnTo>
                        <a:lnTo>
                          <a:pt x="218" y="224"/>
                        </a:lnTo>
                        <a:lnTo>
                          <a:pt x="234" y="224"/>
                        </a:lnTo>
                        <a:lnTo>
                          <a:pt x="242" y="224"/>
                        </a:lnTo>
                        <a:lnTo>
                          <a:pt x="249" y="216"/>
                        </a:lnTo>
                        <a:lnTo>
                          <a:pt x="257" y="209"/>
                        </a:lnTo>
                        <a:lnTo>
                          <a:pt x="257" y="193"/>
                        </a:lnTo>
                        <a:lnTo>
                          <a:pt x="265" y="170"/>
                        </a:lnTo>
                        <a:lnTo>
                          <a:pt x="257" y="154"/>
                        </a:lnTo>
                        <a:lnTo>
                          <a:pt x="257" y="147"/>
                        </a:lnTo>
                        <a:lnTo>
                          <a:pt x="265" y="131"/>
                        </a:lnTo>
                        <a:lnTo>
                          <a:pt x="265" y="124"/>
                        </a:lnTo>
                        <a:lnTo>
                          <a:pt x="265" y="116"/>
                        </a:lnTo>
                        <a:lnTo>
                          <a:pt x="265" y="108"/>
                        </a:lnTo>
                        <a:lnTo>
                          <a:pt x="265" y="100"/>
                        </a:lnTo>
                        <a:lnTo>
                          <a:pt x="257" y="93"/>
                        </a:lnTo>
                        <a:lnTo>
                          <a:pt x="249" y="85"/>
                        </a:lnTo>
                        <a:lnTo>
                          <a:pt x="257" y="85"/>
                        </a:lnTo>
                        <a:lnTo>
                          <a:pt x="273" y="85"/>
                        </a:lnTo>
                        <a:lnTo>
                          <a:pt x="281" y="77"/>
                        </a:lnTo>
                        <a:lnTo>
                          <a:pt x="288" y="70"/>
                        </a:lnTo>
                        <a:lnTo>
                          <a:pt x="288" y="62"/>
                        </a:lnTo>
                        <a:lnTo>
                          <a:pt x="296" y="46"/>
                        </a:lnTo>
                        <a:lnTo>
                          <a:pt x="304" y="39"/>
                        </a:lnTo>
                        <a:lnTo>
                          <a:pt x="296" y="31"/>
                        </a:lnTo>
                        <a:lnTo>
                          <a:pt x="296" y="23"/>
                        </a:lnTo>
                        <a:lnTo>
                          <a:pt x="288" y="23"/>
                        </a:lnTo>
                        <a:lnTo>
                          <a:pt x="296" y="8"/>
                        </a:lnTo>
                        <a:lnTo>
                          <a:pt x="288" y="0"/>
                        </a:lnTo>
                        <a:lnTo>
                          <a:pt x="273" y="0"/>
                        </a:lnTo>
                        <a:lnTo>
                          <a:pt x="273" y="8"/>
                        </a:lnTo>
                        <a:lnTo>
                          <a:pt x="265" y="15"/>
                        </a:lnTo>
                        <a:lnTo>
                          <a:pt x="265" y="23"/>
                        </a:lnTo>
                        <a:lnTo>
                          <a:pt x="257" y="23"/>
                        </a:lnTo>
                        <a:lnTo>
                          <a:pt x="249" y="31"/>
                        </a:lnTo>
                        <a:lnTo>
                          <a:pt x="242" y="39"/>
                        </a:lnTo>
                        <a:lnTo>
                          <a:pt x="234" y="39"/>
                        </a:lnTo>
                        <a:lnTo>
                          <a:pt x="226" y="46"/>
                        </a:lnTo>
                        <a:lnTo>
                          <a:pt x="218" y="62"/>
                        </a:lnTo>
                        <a:lnTo>
                          <a:pt x="218" y="70"/>
                        </a:lnTo>
                        <a:lnTo>
                          <a:pt x="210" y="77"/>
                        </a:lnTo>
                        <a:lnTo>
                          <a:pt x="203" y="77"/>
                        </a:lnTo>
                        <a:lnTo>
                          <a:pt x="195" y="85"/>
                        </a:lnTo>
                        <a:lnTo>
                          <a:pt x="179" y="85"/>
                        </a:lnTo>
                        <a:lnTo>
                          <a:pt x="171" y="93"/>
                        </a:lnTo>
                        <a:lnTo>
                          <a:pt x="164" y="100"/>
                        </a:lnTo>
                        <a:lnTo>
                          <a:pt x="156" y="100"/>
                        </a:lnTo>
                        <a:lnTo>
                          <a:pt x="148" y="108"/>
                        </a:lnTo>
                        <a:lnTo>
                          <a:pt x="140" y="108"/>
                        </a:lnTo>
                        <a:lnTo>
                          <a:pt x="133" y="116"/>
                        </a:lnTo>
                        <a:lnTo>
                          <a:pt x="125" y="124"/>
                        </a:lnTo>
                        <a:lnTo>
                          <a:pt x="117" y="131"/>
                        </a:lnTo>
                        <a:lnTo>
                          <a:pt x="109" y="139"/>
                        </a:lnTo>
                        <a:lnTo>
                          <a:pt x="94" y="147"/>
                        </a:lnTo>
                        <a:lnTo>
                          <a:pt x="78" y="162"/>
                        </a:lnTo>
                        <a:lnTo>
                          <a:pt x="70" y="170"/>
                        </a:lnTo>
                        <a:lnTo>
                          <a:pt x="55" y="170"/>
                        </a:lnTo>
                        <a:lnTo>
                          <a:pt x="47" y="178"/>
                        </a:lnTo>
                        <a:lnTo>
                          <a:pt x="39" y="185"/>
                        </a:lnTo>
                        <a:lnTo>
                          <a:pt x="31" y="193"/>
                        </a:lnTo>
                        <a:lnTo>
                          <a:pt x="16" y="193"/>
                        </a:lnTo>
                        <a:lnTo>
                          <a:pt x="0" y="201"/>
                        </a:lnTo>
                      </a:path>
                    </a:pathLst>
                  </a:custGeom>
                  <a:solidFill>
                    <a:srgbClr val="FFFF00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203" name="Group 11"/>
              <p:cNvGrpSpPr>
                <a:grpSpLocks/>
              </p:cNvGrpSpPr>
              <p:nvPr/>
            </p:nvGrpSpPr>
            <p:grpSpPr bwMode="auto">
              <a:xfrm>
                <a:off x="2236" y="1454"/>
                <a:ext cx="3489" cy="857"/>
                <a:chOff x="2236" y="1454"/>
                <a:chExt cx="3489" cy="857"/>
              </a:xfrm>
            </p:grpSpPr>
            <p:sp>
              <p:nvSpPr>
                <p:cNvPr id="8199" name="Freeform 7"/>
                <p:cNvSpPr>
                  <a:spLocks/>
                </p:cNvSpPr>
                <p:nvPr/>
              </p:nvSpPr>
              <p:spPr bwMode="auto">
                <a:xfrm>
                  <a:off x="2236" y="1454"/>
                  <a:ext cx="3489" cy="857"/>
                </a:xfrm>
                <a:custGeom>
                  <a:avLst/>
                  <a:gdLst/>
                  <a:ahLst/>
                  <a:cxnLst>
                    <a:cxn ang="0">
                      <a:pos x="3488" y="262"/>
                    </a:cxn>
                    <a:cxn ang="0">
                      <a:pos x="3440" y="246"/>
                    </a:cxn>
                    <a:cxn ang="0">
                      <a:pos x="3392" y="269"/>
                    </a:cxn>
                    <a:cxn ang="0">
                      <a:pos x="3336" y="277"/>
                    </a:cxn>
                    <a:cxn ang="0">
                      <a:pos x="3296" y="277"/>
                    </a:cxn>
                    <a:cxn ang="0">
                      <a:pos x="3233" y="262"/>
                    </a:cxn>
                    <a:cxn ang="0">
                      <a:pos x="3185" y="269"/>
                    </a:cxn>
                    <a:cxn ang="0">
                      <a:pos x="3145" y="301"/>
                    </a:cxn>
                    <a:cxn ang="0">
                      <a:pos x="3065" y="301"/>
                    </a:cxn>
                    <a:cxn ang="0">
                      <a:pos x="2985" y="262"/>
                    </a:cxn>
                    <a:cxn ang="0">
                      <a:pos x="2937" y="230"/>
                    </a:cxn>
                    <a:cxn ang="0">
                      <a:pos x="2905" y="198"/>
                    </a:cxn>
                    <a:cxn ang="0">
                      <a:pos x="2849" y="190"/>
                    </a:cxn>
                    <a:cxn ang="0">
                      <a:pos x="2754" y="143"/>
                    </a:cxn>
                    <a:cxn ang="0">
                      <a:pos x="2690" y="95"/>
                    </a:cxn>
                    <a:cxn ang="0">
                      <a:pos x="2610" y="48"/>
                    </a:cxn>
                    <a:cxn ang="0">
                      <a:pos x="2554" y="16"/>
                    </a:cxn>
                    <a:cxn ang="0">
                      <a:pos x="2498" y="16"/>
                    </a:cxn>
                    <a:cxn ang="0">
                      <a:pos x="2434" y="55"/>
                    </a:cxn>
                    <a:cxn ang="0">
                      <a:pos x="2355" y="71"/>
                    </a:cxn>
                    <a:cxn ang="0">
                      <a:pos x="2299" y="95"/>
                    </a:cxn>
                    <a:cxn ang="0">
                      <a:pos x="2227" y="111"/>
                    </a:cxn>
                    <a:cxn ang="0">
                      <a:pos x="2123" y="151"/>
                    </a:cxn>
                    <a:cxn ang="0">
                      <a:pos x="2027" y="135"/>
                    </a:cxn>
                    <a:cxn ang="0">
                      <a:pos x="1956" y="119"/>
                    </a:cxn>
                    <a:cxn ang="0">
                      <a:pos x="1884" y="111"/>
                    </a:cxn>
                    <a:cxn ang="0">
                      <a:pos x="1780" y="119"/>
                    </a:cxn>
                    <a:cxn ang="0">
                      <a:pos x="1748" y="151"/>
                    </a:cxn>
                    <a:cxn ang="0">
                      <a:pos x="1708" y="190"/>
                    </a:cxn>
                    <a:cxn ang="0">
                      <a:pos x="1636" y="246"/>
                    </a:cxn>
                    <a:cxn ang="0">
                      <a:pos x="1532" y="317"/>
                    </a:cxn>
                    <a:cxn ang="0">
                      <a:pos x="1453" y="349"/>
                    </a:cxn>
                    <a:cxn ang="0">
                      <a:pos x="1373" y="373"/>
                    </a:cxn>
                    <a:cxn ang="0">
                      <a:pos x="1277" y="380"/>
                    </a:cxn>
                    <a:cxn ang="0">
                      <a:pos x="1213" y="404"/>
                    </a:cxn>
                    <a:cxn ang="0">
                      <a:pos x="1141" y="420"/>
                    </a:cxn>
                    <a:cxn ang="0">
                      <a:pos x="1062" y="436"/>
                    </a:cxn>
                    <a:cxn ang="0">
                      <a:pos x="1006" y="428"/>
                    </a:cxn>
                    <a:cxn ang="0">
                      <a:pos x="966" y="396"/>
                    </a:cxn>
                    <a:cxn ang="0">
                      <a:pos x="910" y="396"/>
                    </a:cxn>
                    <a:cxn ang="0">
                      <a:pos x="838" y="404"/>
                    </a:cxn>
                    <a:cxn ang="0">
                      <a:pos x="790" y="436"/>
                    </a:cxn>
                    <a:cxn ang="0">
                      <a:pos x="654" y="460"/>
                    </a:cxn>
                    <a:cxn ang="0">
                      <a:pos x="559" y="483"/>
                    </a:cxn>
                    <a:cxn ang="0">
                      <a:pos x="495" y="483"/>
                    </a:cxn>
                    <a:cxn ang="0">
                      <a:pos x="423" y="507"/>
                    </a:cxn>
                    <a:cxn ang="0">
                      <a:pos x="375" y="531"/>
                    </a:cxn>
                    <a:cxn ang="0">
                      <a:pos x="319" y="531"/>
                    </a:cxn>
                    <a:cxn ang="0">
                      <a:pos x="192" y="571"/>
                    </a:cxn>
                    <a:cxn ang="0">
                      <a:pos x="88" y="602"/>
                    </a:cxn>
                    <a:cxn ang="0">
                      <a:pos x="0" y="618"/>
                    </a:cxn>
                  </a:cxnLst>
                  <a:rect l="0" t="0" r="r" b="b"/>
                  <a:pathLst>
                    <a:path w="3489" h="857">
                      <a:moveTo>
                        <a:pt x="0" y="618"/>
                      </a:moveTo>
                      <a:lnTo>
                        <a:pt x="0" y="856"/>
                      </a:lnTo>
                      <a:lnTo>
                        <a:pt x="3488" y="856"/>
                      </a:lnTo>
                      <a:lnTo>
                        <a:pt x="3488" y="262"/>
                      </a:lnTo>
                      <a:lnTo>
                        <a:pt x="3472" y="254"/>
                      </a:lnTo>
                      <a:lnTo>
                        <a:pt x="3456" y="246"/>
                      </a:lnTo>
                      <a:lnTo>
                        <a:pt x="3448" y="246"/>
                      </a:lnTo>
                      <a:lnTo>
                        <a:pt x="3440" y="246"/>
                      </a:lnTo>
                      <a:lnTo>
                        <a:pt x="3424" y="246"/>
                      </a:lnTo>
                      <a:lnTo>
                        <a:pt x="3408" y="262"/>
                      </a:lnTo>
                      <a:lnTo>
                        <a:pt x="3400" y="262"/>
                      </a:lnTo>
                      <a:lnTo>
                        <a:pt x="3392" y="269"/>
                      </a:lnTo>
                      <a:lnTo>
                        <a:pt x="3376" y="277"/>
                      </a:lnTo>
                      <a:lnTo>
                        <a:pt x="3368" y="277"/>
                      </a:lnTo>
                      <a:lnTo>
                        <a:pt x="3344" y="277"/>
                      </a:lnTo>
                      <a:lnTo>
                        <a:pt x="3336" y="277"/>
                      </a:lnTo>
                      <a:lnTo>
                        <a:pt x="3328" y="285"/>
                      </a:lnTo>
                      <a:lnTo>
                        <a:pt x="3320" y="285"/>
                      </a:lnTo>
                      <a:lnTo>
                        <a:pt x="3304" y="277"/>
                      </a:lnTo>
                      <a:lnTo>
                        <a:pt x="3296" y="277"/>
                      </a:lnTo>
                      <a:lnTo>
                        <a:pt x="3272" y="269"/>
                      </a:lnTo>
                      <a:lnTo>
                        <a:pt x="3257" y="262"/>
                      </a:lnTo>
                      <a:lnTo>
                        <a:pt x="3249" y="269"/>
                      </a:lnTo>
                      <a:lnTo>
                        <a:pt x="3233" y="262"/>
                      </a:lnTo>
                      <a:lnTo>
                        <a:pt x="3217" y="262"/>
                      </a:lnTo>
                      <a:lnTo>
                        <a:pt x="3209" y="262"/>
                      </a:lnTo>
                      <a:lnTo>
                        <a:pt x="3193" y="262"/>
                      </a:lnTo>
                      <a:lnTo>
                        <a:pt x="3185" y="269"/>
                      </a:lnTo>
                      <a:lnTo>
                        <a:pt x="3177" y="277"/>
                      </a:lnTo>
                      <a:lnTo>
                        <a:pt x="3169" y="293"/>
                      </a:lnTo>
                      <a:lnTo>
                        <a:pt x="3153" y="301"/>
                      </a:lnTo>
                      <a:lnTo>
                        <a:pt x="3145" y="301"/>
                      </a:lnTo>
                      <a:lnTo>
                        <a:pt x="3129" y="301"/>
                      </a:lnTo>
                      <a:lnTo>
                        <a:pt x="3105" y="309"/>
                      </a:lnTo>
                      <a:lnTo>
                        <a:pt x="3089" y="301"/>
                      </a:lnTo>
                      <a:lnTo>
                        <a:pt x="3065" y="301"/>
                      </a:lnTo>
                      <a:lnTo>
                        <a:pt x="3049" y="285"/>
                      </a:lnTo>
                      <a:lnTo>
                        <a:pt x="3025" y="277"/>
                      </a:lnTo>
                      <a:lnTo>
                        <a:pt x="3009" y="269"/>
                      </a:lnTo>
                      <a:lnTo>
                        <a:pt x="2985" y="262"/>
                      </a:lnTo>
                      <a:lnTo>
                        <a:pt x="2969" y="254"/>
                      </a:lnTo>
                      <a:lnTo>
                        <a:pt x="2961" y="238"/>
                      </a:lnTo>
                      <a:lnTo>
                        <a:pt x="2945" y="230"/>
                      </a:lnTo>
                      <a:lnTo>
                        <a:pt x="2937" y="230"/>
                      </a:lnTo>
                      <a:lnTo>
                        <a:pt x="2929" y="222"/>
                      </a:lnTo>
                      <a:lnTo>
                        <a:pt x="2921" y="214"/>
                      </a:lnTo>
                      <a:lnTo>
                        <a:pt x="2913" y="206"/>
                      </a:lnTo>
                      <a:lnTo>
                        <a:pt x="2905" y="198"/>
                      </a:lnTo>
                      <a:lnTo>
                        <a:pt x="2897" y="198"/>
                      </a:lnTo>
                      <a:lnTo>
                        <a:pt x="2881" y="198"/>
                      </a:lnTo>
                      <a:lnTo>
                        <a:pt x="2873" y="190"/>
                      </a:lnTo>
                      <a:lnTo>
                        <a:pt x="2849" y="190"/>
                      </a:lnTo>
                      <a:lnTo>
                        <a:pt x="2826" y="174"/>
                      </a:lnTo>
                      <a:lnTo>
                        <a:pt x="2802" y="159"/>
                      </a:lnTo>
                      <a:lnTo>
                        <a:pt x="2778" y="151"/>
                      </a:lnTo>
                      <a:lnTo>
                        <a:pt x="2754" y="143"/>
                      </a:lnTo>
                      <a:lnTo>
                        <a:pt x="2730" y="135"/>
                      </a:lnTo>
                      <a:lnTo>
                        <a:pt x="2714" y="119"/>
                      </a:lnTo>
                      <a:lnTo>
                        <a:pt x="2714" y="111"/>
                      </a:lnTo>
                      <a:lnTo>
                        <a:pt x="2690" y="95"/>
                      </a:lnTo>
                      <a:lnTo>
                        <a:pt x="2674" y="87"/>
                      </a:lnTo>
                      <a:lnTo>
                        <a:pt x="2642" y="71"/>
                      </a:lnTo>
                      <a:lnTo>
                        <a:pt x="2626" y="63"/>
                      </a:lnTo>
                      <a:lnTo>
                        <a:pt x="2610" y="48"/>
                      </a:lnTo>
                      <a:lnTo>
                        <a:pt x="2594" y="40"/>
                      </a:lnTo>
                      <a:lnTo>
                        <a:pt x="2586" y="32"/>
                      </a:lnTo>
                      <a:lnTo>
                        <a:pt x="2570" y="24"/>
                      </a:lnTo>
                      <a:lnTo>
                        <a:pt x="2554" y="16"/>
                      </a:lnTo>
                      <a:lnTo>
                        <a:pt x="2538" y="8"/>
                      </a:lnTo>
                      <a:lnTo>
                        <a:pt x="2530" y="0"/>
                      </a:lnTo>
                      <a:lnTo>
                        <a:pt x="2514" y="8"/>
                      </a:lnTo>
                      <a:lnTo>
                        <a:pt x="2498" y="16"/>
                      </a:lnTo>
                      <a:lnTo>
                        <a:pt x="2474" y="24"/>
                      </a:lnTo>
                      <a:lnTo>
                        <a:pt x="2458" y="32"/>
                      </a:lnTo>
                      <a:lnTo>
                        <a:pt x="2450" y="40"/>
                      </a:lnTo>
                      <a:lnTo>
                        <a:pt x="2434" y="55"/>
                      </a:lnTo>
                      <a:lnTo>
                        <a:pt x="2410" y="63"/>
                      </a:lnTo>
                      <a:lnTo>
                        <a:pt x="2395" y="63"/>
                      </a:lnTo>
                      <a:lnTo>
                        <a:pt x="2371" y="71"/>
                      </a:lnTo>
                      <a:lnTo>
                        <a:pt x="2355" y="71"/>
                      </a:lnTo>
                      <a:lnTo>
                        <a:pt x="2339" y="79"/>
                      </a:lnTo>
                      <a:lnTo>
                        <a:pt x="2323" y="87"/>
                      </a:lnTo>
                      <a:lnTo>
                        <a:pt x="2307" y="95"/>
                      </a:lnTo>
                      <a:lnTo>
                        <a:pt x="2299" y="95"/>
                      </a:lnTo>
                      <a:lnTo>
                        <a:pt x="2283" y="103"/>
                      </a:lnTo>
                      <a:lnTo>
                        <a:pt x="2259" y="103"/>
                      </a:lnTo>
                      <a:lnTo>
                        <a:pt x="2243" y="103"/>
                      </a:lnTo>
                      <a:lnTo>
                        <a:pt x="2227" y="111"/>
                      </a:lnTo>
                      <a:lnTo>
                        <a:pt x="2211" y="119"/>
                      </a:lnTo>
                      <a:lnTo>
                        <a:pt x="2171" y="143"/>
                      </a:lnTo>
                      <a:lnTo>
                        <a:pt x="2147" y="143"/>
                      </a:lnTo>
                      <a:lnTo>
                        <a:pt x="2123" y="151"/>
                      </a:lnTo>
                      <a:lnTo>
                        <a:pt x="2099" y="151"/>
                      </a:lnTo>
                      <a:lnTo>
                        <a:pt x="2075" y="151"/>
                      </a:lnTo>
                      <a:lnTo>
                        <a:pt x="2043" y="143"/>
                      </a:lnTo>
                      <a:lnTo>
                        <a:pt x="2027" y="135"/>
                      </a:lnTo>
                      <a:lnTo>
                        <a:pt x="2019" y="127"/>
                      </a:lnTo>
                      <a:lnTo>
                        <a:pt x="1995" y="119"/>
                      </a:lnTo>
                      <a:lnTo>
                        <a:pt x="1971" y="119"/>
                      </a:lnTo>
                      <a:lnTo>
                        <a:pt x="1956" y="119"/>
                      </a:lnTo>
                      <a:lnTo>
                        <a:pt x="1940" y="119"/>
                      </a:lnTo>
                      <a:lnTo>
                        <a:pt x="1908" y="111"/>
                      </a:lnTo>
                      <a:lnTo>
                        <a:pt x="1900" y="111"/>
                      </a:lnTo>
                      <a:lnTo>
                        <a:pt x="1884" y="111"/>
                      </a:lnTo>
                      <a:lnTo>
                        <a:pt x="1844" y="111"/>
                      </a:lnTo>
                      <a:lnTo>
                        <a:pt x="1820" y="119"/>
                      </a:lnTo>
                      <a:lnTo>
                        <a:pt x="1796" y="119"/>
                      </a:lnTo>
                      <a:lnTo>
                        <a:pt x="1780" y="119"/>
                      </a:lnTo>
                      <a:lnTo>
                        <a:pt x="1772" y="127"/>
                      </a:lnTo>
                      <a:lnTo>
                        <a:pt x="1764" y="127"/>
                      </a:lnTo>
                      <a:lnTo>
                        <a:pt x="1756" y="143"/>
                      </a:lnTo>
                      <a:lnTo>
                        <a:pt x="1748" y="151"/>
                      </a:lnTo>
                      <a:lnTo>
                        <a:pt x="1740" y="159"/>
                      </a:lnTo>
                      <a:lnTo>
                        <a:pt x="1732" y="174"/>
                      </a:lnTo>
                      <a:lnTo>
                        <a:pt x="1716" y="182"/>
                      </a:lnTo>
                      <a:lnTo>
                        <a:pt x="1708" y="190"/>
                      </a:lnTo>
                      <a:lnTo>
                        <a:pt x="1700" y="214"/>
                      </a:lnTo>
                      <a:lnTo>
                        <a:pt x="1676" y="222"/>
                      </a:lnTo>
                      <a:lnTo>
                        <a:pt x="1652" y="230"/>
                      </a:lnTo>
                      <a:lnTo>
                        <a:pt x="1636" y="246"/>
                      </a:lnTo>
                      <a:lnTo>
                        <a:pt x="1604" y="262"/>
                      </a:lnTo>
                      <a:lnTo>
                        <a:pt x="1572" y="293"/>
                      </a:lnTo>
                      <a:lnTo>
                        <a:pt x="1548" y="309"/>
                      </a:lnTo>
                      <a:lnTo>
                        <a:pt x="1532" y="317"/>
                      </a:lnTo>
                      <a:lnTo>
                        <a:pt x="1517" y="325"/>
                      </a:lnTo>
                      <a:lnTo>
                        <a:pt x="1501" y="325"/>
                      </a:lnTo>
                      <a:lnTo>
                        <a:pt x="1469" y="341"/>
                      </a:lnTo>
                      <a:lnTo>
                        <a:pt x="1453" y="349"/>
                      </a:lnTo>
                      <a:lnTo>
                        <a:pt x="1437" y="357"/>
                      </a:lnTo>
                      <a:lnTo>
                        <a:pt x="1421" y="365"/>
                      </a:lnTo>
                      <a:lnTo>
                        <a:pt x="1397" y="373"/>
                      </a:lnTo>
                      <a:lnTo>
                        <a:pt x="1373" y="373"/>
                      </a:lnTo>
                      <a:lnTo>
                        <a:pt x="1333" y="380"/>
                      </a:lnTo>
                      <a:lnTo>
                        <a:pt x="1301" y="388"/>
                      </a:lnTo>
                      <a:lnTo>
                        <a:pt x="1285" y="380"/>
                      </a:lnTo>
                      <a:lnTo>
                        <a:pt x="1277" y="380"/>
                      </a:lnTo>
                      <a:lnTo>
                        <a:pt x="1261" y="388"/>
                      </a:lnTo>
                      <a:lnTo>
                        <a:pt x="1253" y="388"/>
                      </a:lnTo>
                      <a:lnTo>
                        <a:pt x="1237" y="396"/>
                      </a:lnTo>
                      <a:lnTo>
                        <a:pt x="1213" y="404"/>
                      </a:lnTo>
                      <a:lnTo>
                        <a:pt x="1189" y="412"/>
                      </a:lnTo>
                      <a:lnTo>
                        <a:pt x="1173" y="412"/>
                      </a:lnTo>
                      <a:lnTo>
                        <a:pt x="1149" y="412"/>
                      </a:lnTo>
                      <a:lnTo>
                        <a:pt x="1141" y="420"/>
                      </a:lnTo>
                      <a:lnTo>
                        <a:pt x="1125" y="428"/>
                      </a:lnTo>
                      <a:lnTo>
                        <a:pt x="1117" y="436"/>
                      </a:lnTo>
                      <a:lnTo>
                        <a:pt x="1078" y="436"/>
                      </a:lnTo>
                      <a:lnTo>
                        <a:pt x="1062" y="436"/>
                      </a:lnTo>
                      <a:lnTo>
                        <a:pt x="1054" y="436"/>
                      </a:lnTo>
                      <a:lnTo>
                        <a:pt x="1038" y="436"/>
                      </a:lnTo>
                      <a:lnTo>
                        <a:pt x="1022" y="436"/>
                      </a:lnTo>
                      <a:lnTo>
                        <a:pt x="1006" y="428"/>
                      </a:lnTo>
                      <a:lnTo>
                        <a:pt x="990" y="420"/>
                      </a:lnTo>
                      <a:lnTo>
                        <a:pt x="982" y="404"/>
                      </a:lnTo>
                      <a:lnTo>
                        <a:pt x="974" y="396"/>
                      </a:lnTo>
                      <a:lnTo>
                        <a:pt x="966" y="396"/>
                      </a:lnTo>
                      <a:lnTo>
                        <a:pt x="958" y="388"/>
                      </a:lnTo>
                      <a:lnTo>
                        <a:pt x="942" y="396"/>
                      </a:lnTo>
                      <a:lnTo>
                        <a:pt x="926" y="388"/>
                      </a:lnTo>
                      <a:lnTo>
                        <a:pt x="910" y="396"/>
                      </a:lnTo>
                      <a:lnTo>
                        <a:pt x="902" y="396"/>
                      </a:lnTo>
                      <a:lnTo>
                        <a:pt x="870" y="396"/>
                      </a:lnTo>
                      <a:lnTo>
                        <a:pt x="846" y="404"/>
                      </a:lnTo>
                      <a:lnTo>
                        <a:pt x="838" y="404"/>
                      </a:lnTo>
                      <a:lnTo>
                        <a:pt x="830" y="420"/>
                      </a:lnTo>
                      <a:lnTo>
                        <a:pt x="822" y="428"/>
                      </a:lnTo>
                      <a:lnTo>
                        <a:pt x="806" y="436"/>
                      </a:lnTo>
                      <a:lnTo>
                        <a:pt x="790" y="436"/>
                      </a:lnTo>
                      <a:lnTo>
                        <a:pt x="766" y="444"/>
                      </a:lnTo>
                      <a:lnTo>
                        <a:pt x="750" y="444"/>
                      </a:lnTo>
                      <a:lnTo>
                        <a:pt x="726" y="452"/>
                      </a:lnTo>
                      <a:lnTo>
                        <a:pt x="654" y="460"/>
                      </a:lnTo>
                      <a:lnTo>
                        <a:pt x="639" y="460"/>
                      </a:lnTo>
                      <a:lnTo>
                        <a:pt x="599" y="468"/>
                      </a:lnTo>
                      <a:lnTo>
                        <a:pt x="575" y="476"/>
                      </a:lnTo>
                      <a:lnTo>
                        <a:pt x="559" y="483"/>
                      </a:lnTo>
                      <a:lnTo>
                        <a:pt x="535" y="483"/>
                      </a:lnTo>
                      <a:lnTo>
                        <a:pt x="519" y="491"/>
                      </a:lnTo>
                      <a:lnTo>
                        <a:pt x="503" y="483"/>
                      </a:lnTo>
                      <a:lnTo>
                        <a:pt x="495" y="483"/>
                      </a:lnTo>
                      <a:lnTo>
                        <a:pt x="471" y="491"/>
                      </a:lnTo>
                      <a:lnTo>
                        <a:pt x="455" y="499"/>
                      </a:lnTo>
                      <a:lnTo>
                        <a:pt x="439" y="507"/>
                      </a:lnTo>
                      <a:lnTo>
                        <a:pt x="423" y="507"/>
                      </a:lnTo>
                      <a:lnTo>
                        <a:pt x="407" y="507"/>
                      </a:lnTo>
                      <a:lnTo>
                        <a:pt x="399" y="515"/>
                      </a:lnTo>
                      <a:lnTo>
                        <a:pt x="391" y="531"/>
                      </a:lnTo>
                      <a:lnTo>
                        <a:pt x="375" y="531"/>
                      </a:lnTo>
                      <a:lnTo>
                        <a:pt x="351" y="531"/>
                      </a:lnTo>
                      <a:lnTo>
                        <a:pt x="335" y="531"/>
                      </a:lnTo>
                      <a:lnTo>
                        <a:pt x="327" y="531"/>
                      </a:lnTo>
                      <a:lnTo>
                        <a:pt x="319" y="531"/>
                      </a:lnTo>
                      <a:lnTo>
                        <a:pt x="295" y="539"/>
                      </a:lnTo>
                      <a:lnTo>
                        <a:pt x="255" y="547"/>
                      </a:lnTo>
                      <a:lnTo>
                        <a:pt x="223" y="563"/>
                      </a:lnTo>
                      <a:lnTo>
                        <a:pt x="192" y="571"/>
                      </a:lnTo>
                      <a:lnTo>
                        <a:pt x="160" y="579"/>
                      </a:lnTo>
                      <a:lnTo>
                        <a:pt x="128" y="587"/>
                      </a:lnTo>
                      <a:lnTo>
                        <a:pt x="104" y="594"/>
                      </a:lnTo>
                      <a:lnTo>
                        <a:pt x="88" y="602"/>
                      </a:lnTo>
                      <a:lnTo>
                        <a:pt x="64" y="618"/>
                      </a:lnTo>
                      <a:lnTo>
                        <a:pt x="40" y="618"/>
                      </a:lnTo>
                      <a:lnTo>
                        <a:pt x="24" y="618"/>
                      </a:lnTo>
                      <a:lnTo>
                        <a:pt x="0" y="618"/>
                      </a:lnTo>
                    </a:path>
                  </a:pathLst>
                </a:custGeom>
                <a:solidFill>
                  <a:srgbClr val="000000"/>
                </a:solidFill>
                <a:ln w="1270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202" name="Group 10"/>
                <p:cNvGrpSpPr>
                  <a:grpSpLocks/>
                </p:cNvGrpSpPr>
                <p:nvPr/>
              </p:nvGrpSpPr>
              <p:grpSpPr bwMode="auto">
                <a:xfrm>
                  <a:off x="3724" y="1462"/>
                  <a:ext cx="1033" cy="353"/>
                  <a:chOff x="3724" y="1462"/>
                  <a:chExt cx="1033" cy="353"/>
                </a:xfrm>
              </p:grpSpPr>
              <p:sp>
                <p:nvSpPr>
                  <p:cNvPr id="8200" name="Freeform 8"/>
                  <p:cNvSpPr>
                    <a:spLocks/>
                  </p:cNvSpPr>
                  <p:nvPr/>
                </p:nvSpPr>
                <p:spPr bwMode="auto">
                  <a:xfrm>
                    <a:off x="4420" y="1462"/>
                    <a:ext cx="337" cy="185"/>
                  </a:xfrm>
                  <a:custGeom>
                    <a:avLst/>
                    <a:gdLst/>
                    <a:ahLst/>
                    <a:cxnLst>
                      <a:cxn ang="0">
                        <a:pos x="8" y="130"/>
                      </a:cxn>
                      <a:cxn ang="0">
                        <a:pos x="23" y="138"/>
                      </a:cxn>
                      <a:cxn ang="0">
                        <a:pos x="31" y="153"/>
                      </a:cxn>
                      <a:cxn ang="0">
                        <a:pos x="47" y="161"/>
                      </a:cxn>
                      <a:cxn ang="0">
                        <a:pos x="63" y="176"/>
                      </a:cxn>
                      <a:cxn ang="0">
                        <a:pos x="78" y="184"/>
                      </a:cxn>
                      <a:cxn ang="0">
                        <a:pos x="102" y="176"/>
                      </a:cxn>
                      <a:cxn ang="0">
                        <a:pos x="125" y="169"/>
                      </a:cxn>
                      <a:cxn ang="0">
                        <a:pos x="141" y="169"/>
                      </a:cxn>
                      <a:cxn ang="0">
                        <a:pos x="164" y="161"/>
                      </a:cxn>
                      <a:cxn ang="0">
                        <a:pos x="180" y="161"/>
                      </a:cxn>
                      <a:cxn ang="0">
                        <a:pos x="203" y="169"/>
                      </a:cxn>
                      <a:cxn ang="0">
                        <a:pos x="219" y="169"/>
                      </a:cxn>
                      <a:cxn ang="0">
                        <a:pos x="234" y="176"/>
                      </a:cxn>
                      <a:cxn ang="0">
                        <a:pos x="273" y="176"/>
                      </a:cxn>
                      <a:cxn ang="0">
                        <a:pos x="289" y="169"/>
                      </a:cxn>
                      <a:cxn ang="0">
                        <a:pos x="289" y="153"/>
                      </a:cxn>
                      <a:cxn ang="0">
                        <a:pos x="281" y="138"/>
                      </a:cxn>
                      <a:cxn ang="0">
                        <a:pos x="273" y="123"/>
                      </a:cxn>
                      <a:cxn ang="0">
                        <a:pos x="258" y="115"/>
                      </a:cxn>
                      <a:cxn ang="0">
                        <a:pos x="258" y="100"/>
                      </a:cxn>
                      <a:cxn ang="0">
                        <a:pos x="266" y="84"/>
                      </a:cxn>
                      <a:cxn ang="0">
                        <a:pos x="273" y="69"/>
                      </a:cxn>
                      <a:cxn ang="0">
                        <a:pos x="297" y="61"/>
                      </a:cxn>
                      <a:cxn ang="0">
                        <a:pos x="313" y="38"/>
                      </a:cxn>
                      <a:cxn ang="0">
                        <a:pos x="336" y="0"/>
                      </a:cxn>
                      <a:cxn ang="0">
                        <a:pos x="320" y="0"/>
                      </a:cxn>
                      <a:cxn ang="0">
                        <a:pos x="297" y="8"/>
                      </a:cxn>
                      <a:cxn ang="0">
                        <a:pos x="281" y="23"/>
                      </a:cxn>
                      <a:cxn ang="0">
                        <a:pos x="258" y="38"/>
                      </a:cxn>
                      <a:cxn ang="0">
                        <a:pos x="242" y="46"/>
                      </a:cxn>
                      <a:cxn ang="0">
                        <a:pos x="219" y="54"/>
                      </a:cxn>
                      <a:cxn ang="0">
                        <a:pos x="188" y="61"/>
                      </a:cxn>
                      <a:cxn ang="0">
                        <a:pos x="172" y="61"/>
                      </a:cxn>
                      <a:cxn ang="0">
                        <a:pos x="156" y="61"/>
                      </a:cxn>
                      <a:cxn ang="0">
                        <a:pos x="141" y="69"/>
                      </a:cxn>
                      <a:cxn ang="0">
                        <a:pos x="133" y="84"/>
                      </a:cxn>
                      <a:cxn ang="0">
                        <a:pos x="109" y="92"/>
                      </a:cxn>
                      <a:cxn ang="0">
                        <a:pos x="94" y="92"/>
                      </a:cxn>
                      <a:cxn ang="0">
                        <a:pos x="70" y="100"/>
                      </a:cxn>
                      <a:cxn ang="0">
                        <a:pos x="39" y="107"/>
                      </a:cxn>
                      <a:cxn ang="0">
                        <a:pos x="16" y="115"/>
                      </a:cxn>
                      <a:cxn ang="0">
                        <a:pos x="0" y="130"/>
                      </a:cxn>
                    </a:cxnLst>
                    <a:rect l="0" t="0" r="r" b="b"/>
                    <a:pathLst>
                      <a:path w="337" h="185">
                        <a:moveTo>
                          <a:pt x="0" y="130"/>
                        </a:moveTo>
                        <a:lnTo>
                          <a:pt x="8" y="130"/>
                        </a:lnTo>
                        <a:lnTo>
                          <a:pt x="16" y="138"/>
                        </a:lnTo>
                        <a:lnTo>
                          <a:pt x="23" y="138"/>
                        </a:lnTo>
                        <a:lnTo>
                          <a:pt x="31" y="146"/>
                        </a:lnTo>
                        <a:lnTo>
                          <a:pt x="31" y="153"/>
                        </a:lnTo>
                        <a:lnTo>
                          <a:pt x="39" y="161"/>
                        </a:lnTo>
                        <a:lnTo>
                          <a:pt x="47" y="161"/>
                        </a:lnTo>
                        <a:lnTo>
                          <a:pt x="63" y="169"/>
                        </a:lnTo>
                        <a:lnTo>
                          <a:pt x="63" y="176"/>
                        </a:lnTo>
                        <a:lnTo>
                          <a:pt x="70" y="176"/>
                        </a:lnTo>
                        <a:lnTo>
                          <a:pt x="78" y="184"/>
                        </a:lnTo>
                        <a:lnTo>
                          <a:pt x="86" y="176"/>
                        </a:lnTo>
                        <a:lnTo>
                          <a:pt x="102" y="176"/>
                        </a:lnTo>
                        <a:lnTo>
                          <a:pt x="109" y="169"/>
                        </a:lnTo>
                        <a:lnTo>
                          <a:pt x="125" y="169"/>
                        </a:lnTo>
                        <a:lnTo>
                          <a:pt x="133" y="169"/>
                        </a:lnTo>
                        <a:lnTo>
                          <a:pt x="141" y="169"/>
                        </a:lnTo>
                        <a:lnTo>
                          <a:pt x="156" y="169"/>
                        </a:lnTo>
                        <a:lnTo>
                          <a:pt x="164" y="161"/>
                        </a:lnTo>
                        <a:lnTo>
                          <a:pt x="172" y="161"/>
                        </a:lnTo>
                        <a:lnTo>
                          <a:pt x="180" y="161"/>
                        </a:lnTo>
                        <a:lnTo>
                          <a:pt x="188" y="169"/>
                        </a:lnTo>
                        <a:lnTo>
                          <a:pt x="203" y="169"/>
                        </a:lnTo>
                        <a:lnTo>
                          <a:pt x="211" y="169"/>
                        </a:lnTo>
                        <a:lnTo>
                          <a:pt x="219" y="169"/>
                        </a:lnTo>
                        <a:lnTo>
                          <a:pt x="227" y="169"/>
                        </a:lnTo>
                        <a:lnTo>
                          <a:pt x="234" y="176"/>
                        </a:lnTo>
                        <a:lnTo>
                          <a:pt x="250" y="176"/>
                        </a:lnTo>
                        <a:lnTo>
                          <a:pt x="273" y="176"/>
                        </a:lnTo>
                        <a:lnTo>
                          <a:pt x="281" y="169"/>
                        </a:lnTo>
                        <a:lnTo>
                          <a:pt x="289" y="169"/>
                        </a:lnTo>
                        <a:lnTo>
                          <a:pt x="289" y="161"/>
                        </a:lnTo>
                        <a:lnTo>
                          <a:pt x="289" y="153"/>
                        </a:lnTo>
                        <a:lnTo>
                          <a:pt x="289" y="146"/>
                        </a:lnTo>
                        <a:lnTo>
                          <a:pt x="281" y="138"/>
                        </a:lnTo>
                        <a:lnTo>
                          <a:pt x="281" y="130"/>
                        </a:lnTo>
                        <a:lnTo>
                          <a:pt x="273" y="123"/>
                        </a:lnTo>
                        <a:lnTo>
                          <a:pt x="266" y="115"/>
                        </a:lnTo>
                        <a:lnTo>
                          <a:pt x="258" y="115"/>
                        </a:lnTo>
                        <a:lnTo>
                          <a:pt x="258" y="107"/>
                        </a:lnTo>
                        <a:lnTo>
                          <a:pt x="258" y="100"/>
                        </a:lnTo>
                        <a:lnTo>
                          <a:pt x="266" y="92"/>
                        </a:lnTo>
                        <a:lnTo>
                          <a:pt x="266" y="84"/>
                        </a:lnTo>
                        <a:lnTo>
                          <a:pt x="266" y="77"/>
                        </a:lnTo>
                        <a:lnTo>
                          <a:pt x="273" y="69"/>
                        </a:lnTo>
                        <a:lnTo>
                          <a:pt x="281" y="69"/>
                        </a:lnTo>
                        <a:lnTo>
                          <a:pt x="297" y="61"/>
                        </a:lnTo>
                        <a:lnTo>
                          <a:pt x="305" y="54"/>
                        </a:lnTo>
                        <a:lnTo>
                          <a:pt x="313" y="38"/>
                        </a:lnTo>
                        <a:lnTo>
                          <a:pt x="320" y="23"/>
                        </a:lnTo>
                        <a:lnTo>
                          <a:pt x="336" y="0"/>
                        </a:lnTo>
                        <a:lnTo>
                          <a:pt x="328" y="0"/>
                        </a:lnTo>
                        <a:lnTo>
                          <a:pt x="320" y="0"/>
                        </a:lnTo>
                        <a:lnTo>
                          <a:pt x="313" y="8"/>
                        </a:lnTo>
                        <a:lnTo>
                          <a:pt x="297" y="8"/>
                        </a:lnTo>
                        <a:lnTo>
                          <a:pt x="289" y="15"/>
                        </a:lnTo>
                        <a:lnTo>
                          <a:pt x="281" y="23"/>
                        </a:lnTo>
                        <a:lnTo>
                          <a:pt x="266" y="31"/>
                        </a:lnTo>
                        <a:lnTo>
                          <a:pt x="258" y="38"/>
                        </a:lnTo>
                        <a:lnTo>
                          <a:pt x="250" y="46"/>
                        </a:lnTo>
                        <a:lnTo>
                          <a:pt x="242" y="46"/>
                        </a:lnTo>
                        <a:lnTo>
                          <a:pt x="227" y="54"/>
                        </a:lnTo>
                        <a:lnTo>
                          <a:pt x="219" y="54"/>
                        </a:lnTo>
                        <a:lnTo>
                          <a:pt x="203" y="61"/>
                        </a:lnTo>
                        <a:lnTo>
                          <a:pt x="188" y="61"/>
                        </a:lnTo>
                        <a:lnTo>
                          <a:pt x="180" y="61"/>
                        </a:lnTo>
                        <a:lnTo>
                          <a:pt x="172" y="61"/>
                        </a:lnTo>
                        <a:lnTo>
                          <a:pt x="164" y="61"/>
                        </a:lnTo>
                        <a:lnTo>
                          <a:pt x="156" y="61"/>
                        </a:lnTo>
                        <a:lnTo>
                          <a:pt x="148" y="69"/>
                        </a:lnTo>
                        <a:lnTo>
                          <a:pt x="141" y="69"/>
                        </a:lnTo>
                        <a:lnTo>
                          <a:pt x="141" y="77"/>
                        </a:lnTo>
                        <a:lnTo>
                          <a:pt x="133" y="84"/>
                        </a:lnTo>
                        <a:lnTo>
                          <a:pt x="117" y="84"/>
                        </a:lnTo>
                        <a:lnTo>
                          <a:pt x="109" y="92"/>
                        </a:lnTo>
                        <a:lnTo>
                          <a:pt x="102" y="92"/>
                        </a:lnTo>
                        <a:lnTo>
                          <a:pt x="94" y="92"/>
                        </a:lnTo>
                        <a:lnTo>
                          <a:pt x="86" y="92"/>
                        </a:lnTo>
                        <a:lnTo>
                          <a:pt x="70" y="100"/>
                        </a:lnTo>
                        <a:lnTo>
                          <a:pt x="55" y="100"/>
                        </a:lnTo>
                        <a:lnTo>
                          <a:pt x="39" y="107"/>
                        </a:lnTo>
                        <a:lnTo>
                          <a:pt x="31" y="107"/>
                        </a:lnTo>
                        <a:lnTo>
                          <a:pt x="16" y="115"/>
                        </a:lnTo>
                        <a:lnTo>
                          <a:pt x="8" y="123"/>
                        </a:lnTo>
                        <a:lnTo>
                          <a:pt x="0" y="130"/>
                        </a:lnTo>
                      </a:path>
                    </a:pathLst>
                  </a:custGeom>
                  <a:solidFill>
                    <a:srgbClr val="606060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01" name="Freeform 9"/>
                  <p:cNvSpPr>
                    <a:spLocks/>
                  </p:cNvSpPr>
                  <p:nvPr/>
                </p:nvSpPr>
                <p:spPr bwMode="auto">
                  <a:xfrm>
                    <a:off x="3724" y="1582"/>
                    <a:ext cx="305" cy="233"/>
                  </a:xfrm>
                  <a:custGeom>
                    <a:avLst/>
                    <a:gdLst/>
                    <a:ahLst/>
                    <a:cxnLst>
                      <a:cxn ang="0">
                        <a:pos x="0" y="209"/>
                      </a:cxn>
                      <a:cxn ang="0">
                        <a:pos x="23" y="224"/>
                      </a:cxn>
                      <a:cxn ang="0">
                        <a:pos x="47" y="217"/>
                      </a:cxn>
                      <a:cxn ang="0">
                        <a:pos x="70" y="217"/>
                      </a:cxn>
                      <a:cxn ang="0">
                        <a:pos x="86" y="201"/>
                      </a:cxn>
                      <a:cxn ang="0">
                        <a:pos x="109" y="186"/>
                      </a:cxn>
                      <a:cxn ang="0">
                        <a:pos x="125" y="170"/>
                      </a:cxn>
                      <a:cxn ang="0">
                        <a:pos x="140" y="186"/>
                      </a:cxn>
                      <a:cxn ang="0">
                        <a:pos x="164" y="201"/>
                      </a:cxn>
                      <a:cxn ang="0">
                        <a:pos x="179" y="209"/>
                      </a:cxn>
                      <a:cxn ang="0">
                        <a:pos x="195" y="217"/>
                      </a:cxn>
                      <a:cxn ang="0">
                        <a:pos x="210" y="224"/>
                      </a:cxn>
                      <a:cxn ang="0">
                        <a:pos x="234" y="232"/>
                      </a:cxn>
                      <a:cxn ang="0">
                        <a:pos x="249" y="224"/>
                      </a:cxn>
                      <a:cxn ang="0">
                        <a:pos x="257" y="201"/>
                      </a:cxn>
                      <a:cxn ang="0">
                        <a:pos x="257" y="155"/>
                      </a:cxn>
                      <a:cxn ang="0">
                        <a:pos x="265" y="139"/>
                      </a:cxn>
                      <a:cxn ang="0">
                        <a:pos x="265" y="116"/>
                      </a:cxn>
                      <a:cxn ang="0">
                        <a:pos x="257" y="93"/>
                      </a:cxn>
                      <a:cxn ang="0">
                        <a:pos x="257" y="93"/>
                      </a:cxn>
                      <a:cxn ang="0">
                        <a:pos x="281" y="85"/>
                      </a:cxn>
                      <a:cxn ang="0">
                        <a:pos x="288" y="62"/>
                      </a:cxn>
                      <a:cxn ang="0">
                        <a:pos x="296" y="46"/>
                      </a:cxn>
                      <a:cxn ang="0">
                        <a:pos x="296" y="31"/>
                      </a:cxn>
                      <a:cxn ang="0">
                        <a:pos x="296" y="15"/>
                      </a:cxn>
                      <a:cxn ang="0">
                        <a:pos x="288" y="0"/>
                      </a:cxn>
                      <a:cxn ang="0">
                        <a:pos x="273" y="8"/>
                      </a:cxn>
                      <a:cxn ang="0">
                        <a:pos x="265" y="23"/>
                      </a:cxn>
                      <a:cxn ang="0">
                        <a:pos x="249" y="39"/>
                      </a:cxn>
                      <a:cxn ang="0">
                        <a:pos x="234" y="46"/>
                      </a:cxn>
                      <a:cxn ang="0">
                        <a:pos x="218" y="62"/>
                      </a:cxn>
                      <a:cxn ang="0">
                        <a:pos x="210" y="85"/>
                      </a:cxn>
                      <a:cxn ang="0">
                        <a:pos x="195" y="85"/>
                      </a:cxn>
                      <a:cxn ang="0">
                        <a:pos x="171" y="101"/>
                      </a:cxn>
                      <a:cxn ang="0">
                        <a:pos x="156" y="108"/>
                      </a:cxn>
                      <a:cxn ang="0">
                        <a:pos x="140" y="116"/>
                      </a:cxn>
                      <a:cxn ang="0">
                        <a:pos x="125" y="124"/>
                      </a:cxn>
                      <a:cxn ang="0">
                        <a:pos x="109" y="139"/>
                      </a:cxn>
                      <a:cxn ang="0">
                        <a:pos x="78" y="170"/>
                      </a:cxn>
                      <a:cxn ang="0">
                        <a:pos x="55" y="178"/>
                      </a:cxn>
                      <a:cxn ang="0">
                        <a:pos x="39" y="186"/>
                      </a:cxn>
                      <a:cxn ang="0">
                        <a:pos x="16" y="201"/>
                      </a:cxn>
                    </a:cxnLst>
                    <a:rect l="0" t="0" r="r" b="b"/>
                    <a:pathLst>
                      <a:path w="305" h="233">
                        <a:moveTo>
                          <a:pt x="0" y="209"/>
                        </a:moveTo>
                        <a:lnTo>
                          <a:pt x="0" y="209"/>
                        </a:lnTo>
                        <a:lnTo>
                          <a:pt x="8" y="217"/>
                        </a:lnTo>
                        <a:lnTo>
                          <a:pt x="23" y="224"/>
                        </a:lnTo>
                        <a:lnTo>
                          <a:pt x="39" y="217"/>
                        </a:lnTo>
                        <a:lnTo>
                          <a:pt x="47" y="217"/>
                        </a:lnTo>
                        <a:lnTo>
                          <a:pt x="62" y="209"/>
                        </a:lnTo>
                        <a:lnTo>
                          <a:pt x="70" y="217"/>
                        </a:lnTo>
                        <a:lnTo>
                          <a:pt x="78" y="209"/>
                        </a:lnTo>
                        <a:lnTo>
                          <a:pt x="86" y="201"/>
                        </a:lnTo>
                        <a:lnTo>
                          <a:pt x="94" y="193"/>
                        </a:lnTo>
                        <a:lnTo>
                          <a:pt x="109" y="186"/>
                        </a:lnTo>
                        <a:lnTo>
                          <a:pt x="117" y="178"/>
                        </a:lnTo>
                        <a:lnTo>
                          <a:pt x="125" y="170"/>
                        </a:lnTo>
                        <a:lnTo>
                          <a:pt x="133" y="178"/>
                        </a:lnTo>
                        <a:lnTo>
                          <a:pt x="140" y="186"/>
                        </a:lnTo>
                        <a:lnTo>
                          <a:pt x="148" y="193"/>
                        </a:lnTo>
                        <a:lnTo>
                          <a:pt x="164" y="201"/>
                        </a:lnTo>
                        <a:lnTo>
                          <a:pt x="171" y="201"/>
                        </a:lnTo>
                        <a:lnTo>
                          <a:pt x="179" y="209"/>
                        </a:lnTo>
                        <a:lnTo>
                          <a:pt x="187" y="209"/>
                        </a:lnTo>
                        <a:lnTo>
                          <a:pt x="195" y="217"/>
                        </a:lnTo>
                        <a:lnTo>
                          <a:pt x="203" y="224"/>
                        </a:lnTo>
                        <a:lnTo>
                          <a:pt x="210" y="224"/>
                        </a:lnTo>
                        <a:lnTo>
                          <a:pt x="218" y="224"/>
                        </a:lnTo>
                        <a:lnTo>
                          <a:pt x="234" y="232"/>
                        </a:lnTo>
                        <a:lnTo>
                          <a:pt x="242" y="224"/>
                        </a:lnTo>
                        <a:lnTo>
                          <a:pt x="249" y="224"/>
                        </a:lnTo>
                        <a:lnTo>
                          <a:pt x="257" y="217"/>
                        </a:lnTo>
                        <a:lnTo>
                          <a:pt x="257" y="201"/>
                        </a:lnTo>
                        <a:lnTo>
                          <a:pt x="265" y="178"/>
                        </a:lnTo>
                        <a:lnTo>
                          <a:pt x="257" y="155"/>
                        </a:lnTo>
                        <a:lnTo>
                          <a:pt x="257" y="147"/>
                        </a:lnTo>
                        <a:lnTo>
                          <a:pt x="265" y="139"/>
                        </a:lnTo>
                        <a:lnTo>
                          <a:pt x="265" y="124"/>
                        </a:lnTo>
                        <a:lnTo>
                          <a:pt x="265" y="116"/>
                        </a:lnTo>
                        <a:lnTo>
                          <a:pt x="265" y="108"/>
                        </a:lnTo>
                        <a:lnTo>
                          <a:pt x="257" y="93"/>
                        </a:lnTo>
                        <a:lnTo>
                          <a:pt x="249" y="93"/>
                        </a:lnTo>
                        <a:lnTo>
                          <a:pt x="257" y="93"/>
                        </a:lnTo>
                        <a:lnTo>
                          <a:pt x="273" y="85"/>
                        </a:lnTo>
                        <a:lnTo>
                          <a:pt x="281" y="85"/>
                        </a:lnTo>
                        <a:lnTo>
                          <a:pt x="288" y="77"/>
                        </a:lnTo>
                        <a:lnTo>
                          <a:pt x="288" y="62"/>
                        </a:lnTo>
                        <a:lnTo>
                          <a:pt x="296" y="54"/>
                        </a:lnTo>
                        <a:lnTo>
                          <a:pt x="296" y="46"/>
                        </a:lnTo>
                        <a:lnTo>
                          <a:pt x="304" y="39"/>
                        </a:lnTo>
                        <a:lnTo>
                          <a:pt x="296" y="31"/>
                        </a:lnTo>
                        <a:lnTo>
                          <a:pt x="288" y="23"/>
                        </a:lnTo>
                        <a:lnTo>
                          <a:pt x="296" y="15"/>
                        </a:lnTo>
                        <a:lnTo>
                          <a:pt x="288" y="8"/>
                        </a:lnTo>
                        <a:lnTo>
                          <a:pt x="288" y="0"/>
                        </a:lnTo>
                        <a:lnTo>
                          <a:pt x="273" y="0"/>
                        </a:lnTo>
                        <a:lnTo>
                          <a:pt x="273" y="8"/>
                        </a:lnTo>
                        <a:lnTo>
                          <a:pt x="265" y="15"/>
                        </a:lnTo>
                        <a:lnTo>
                          <a:pt x="265" y="23"/>
                        </a:lnTo>
                        <a:lnTo>
                          <a:pt x="257" y="31"/>
                        </a:lnTo>
                        <a:lnTo>
                          <a:pt x="249" y="39"/>
                        </a:lnTo>
                        <a:lnTo>
                          <a:pt x="242" y="39"/>
                        </a:lnTo>
                        <a:lnTo>
                          <a:pt x="234" y="46"/>
                        </a:lnTo>
                        <a:lnTo>
                          <a:pt x="226" y="54"/>
                        </a:lnTo>
                        <a:lnTo>
                          <a:pt x="218" y="62"/>
                        </a:lnTo>
                        <a:lnTo>
                          <a:pt x="218" y="70"/>
                        </a:lnTo>
                        <a:lnTo>
                          <a:pt x="210" y="85"/>
                        </a:lnTo>
                        <a:lnTo>
                          <a:pt x="203" y="85"/>
                        </a:lnTo>
                        <a:lnTo>
                          <a:pt x="195" y="85"/>
                        </a:lnTo>
                        <a:lnTo>
                          <a:pt x="179" y="93"/>
                        </a:lnTo>
                        <a:lnTo>
                          <a:pt x="171" y="101"/>
                        </a:lnTo>
                        <a:lnTo>
                          <a:pt x="164" y="101"/>
                        </a:lnTo>
                        <a:lnTo>
                          <a:pt x="156" y="108"/>
                        </a:lnTo>
                        <a:lnTo>
                          <a:pt x="148" y="108"/>
                        </a:lnTo>
                        <a:lnTo>
                          <a:pt x="140" y="116"/>
                        </a:lnTo>
                        <a:lnTo>
                          <a:pt x="133" y="124"/>
                        </a:lnTo>
                        <a:lnTo>
                          <a:pt x="125" y="124"/>
                        </a:lnTo>
                        <a:lnTo>
                          <a:pt x="117" y="131"/>
                        </a:lnTo>
                        <a:lnTo>
                          <a:pt x="109" y="139"/>
                        </a:lnTo>
                        <a:lnTo>
                          <a:pt x="94" y="155"/>
                        </a:lnTo>
                        <a:lnTo>
                          <a:pt x="78" y="170"/>
                        </a:lnTo>
                        <a:lnTo>
                          <a:pt x="70" y="170"/>
                        </a:lnTo>
                        <a:lnTo>
                          <a:pt x="55" y="178"/>
                        </a:lnTo>
                        <a:lnTo>
                          <a:pt x="47" y="186"/>
                        </a:lnTo>
                        <a:lnTo>
                          <a:pt x="39" y="186"/>
                        </a:lnTo>
                        <a:lnTo>
                          <a:pt x="31" y="193"/>
                        </a:lnTo>
                        <a:lnTo>
                          <a:pt x="16" y="201"/>
                        </a:lnTo>
                        <a:lnTo>
                          <a:pt x="0" y="209"/>
                        </a:lnTo>
                      </a:path>
                    </a:pathLst>
                  </a:custGeom>
                  <a:solidFill>
                    <a:srgbClr val="606060"/>
                  </a:solidFill>
                  <a:ln w="127000" cap="rnd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8294" name="Group 102"/>
            <p:cNvGrpSpPr>
              <a:grpSpLocks/>
            </p:cNvGrpSpPr>
            <p:nvPr/>
          </p:nvGrpSpPr>
          <p:grpSpPr bwMode="auto">
            <a:xfrm>
              <a:off x="2308" y="1654"/>
              <a:ext cx="3384" cy="656"/>
              <a:chOff x="2308" y="1654"/>
              <a:chExt cx="3384" cy="656"/>
            </a:xfrm>
          </p:grpSpPr>
          <p:sp>
            <p:nvSpPr>
              <p:cNvPr id="8205" name="Oval 13"/>
              <p:cNvSpPr>
                <a:spLocks noChangeArrowheads="1"/>
              </p:cNvSpPr>
              <p:nvPr/>
            </p:nvSpPr>
            <p:spPr bwMode="auto">
              <a:xfrm>
                <a:off x="4084" y="2046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6" name="Oval 14"/>
              <p:cNvSpPr>
                <a:spLocks noChangeArrowheads="1"/>
              </p:cNvSpPr>
              <p:nvPr/>
            </p:nvSpPr>
            <p:spPr bwMode="auto">
              <a:xfrm>
                <a:off x="4324" y="1870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7" name="Oval 15"/>
              <p:cNvSpPr>
                <a:spLocks noChangeArrowheads="1"/>
              </p:cNvSpPr>
              <p:nvPr/>
            </p:nvSpPr>
            <p:spPr bwMode="auto">
              <a:xfrm>
                <a:off x="4348" y="2062"/>
                <a:ext cx="8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8" name="Oval 16"/>
              <p:cNvSpPr>
                <a:spLocks noChangeArrowheads="1"/>
              </p:cNvSpPr>
              <p:nvPr/>
            </p:nvSpPr>
            <p:spPr bwMode="auto">
              <a:xfrm>
                <a:off x="4588" y="2126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09" name="Oval 17"/>
              <p:cNvSpPr>
                <a:spLocks noChangeArrowheads="1"/>
              </p:cNvSpPr>
              <p:nvPr/>
            </p:nvSpPr>
            <p:spPr bwMode="auto">
              <a:xfrm>
                <a:off x="4764" y="1798"/>
                <a:ext cx="16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Oval 18"/>
              <p:cNvSpPr>
                <a:spLocks noChangeArrowheads="1"/>
              </p:cNvSpPr>
              <p:nvPr/>
            </p:nvSpPr>
            <p:spPr bwMode="auto">
              <a:xfrm>
                <a:off x="4892" y="2006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1" name="Oval 19"/>
              <p:cNvSpPr>
                <a:spLocks noChangeArrowheads="1"/>
              </p:cNvSpPr>
              <p:nvPr/>
            </p:nvSpPr>
            <p:spPr bwMode="auto">
              <a:xfrm>
                <a:off x="4868" y="2182"/>
                <a:ext cx="32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2" name="Oval 20"/>
              <p:cNvSpPr>
                <a:spLocks noChangeArrowheads="1"/>
              </p:cNvSpPr>
              <p:nvPr/>
            </p:nvSpPr>
            <p:spPr bwMode="auto">
              <a:xfrm>
                <a:off x="5172" y="1830"/>
                <a:ext cx="16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3" name="Oval 21"/>
              <p:cNvSpPr>
                <a:spLocks noChangeArrowheads="1"/>
              </p:cNvSpPr>
              <p:nvPr/>
            </p:nvSpPr>
            <p:spPr bwMode="auto">
              <a:xfrm>
                <a:off x="5076" y="2038"/>
                <a:ext cx="24" cy="8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Oval 22"/>
              <p:cNvSpPr>
                <a:spLocks noChangeArrowheads="1"/>
              </p:cNvSpPr>
              <p:nvPr/>
            </p:nvSpPr>
            <p:spPr bwMode="auto">
              <a:xfrm>
                <a:off x="5092" y="2166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5" name="Oval 23"/>
              <p:cNvSpPr>
                <a:spLocks noChangeArrowheads="1"/>
              </p:cNvSpPr>
              <p:nvPr/>
            </p:nvSpPr>
            <p:spPr bwMode="auto">
              <a:xfrm>
                <a:off x="4804" y="2262"/>
                <a:ext cx="16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Oval 24"/>
              <p:cNvSpPr>
                <a:spLocks noChangeArrowheads="1"/>
              </p:cNvSpPr>
              <p:nvPr/>
            </p:nvSpPr>
            <p:spPr bwMode="auto">
              <a:xfrm>
                <a:off x="4380" y="2198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7" name="Oval 25"/>
              <p:cNvSpPr>
                <a:spLocks noChangeArrowheads="1"/>
              </p:cNvSpPr>
              <p:nvPr/>
            </p:nvSpPr>
            <p:spPr bwMode="auto">
              <a:xfrm>
                <a:off x="4188" y="2238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Oval 26"/>
              <p:cNvSpPr>
                <a:spLocks noChangeArrowheads="1"/>
              </p:cNvSpPr>
              <p:nvPr/>
            </p:nvSpPr>
            <p:spPr bwMode="auto">
              <a:xfrm>
                <a:off x="4516" y="1950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9" name="Oval 27"/>
              <p:cNvSpPr>
                <a:spLocks noChangeArrowheads="1"/>
              </p:cNvSpPr>
              <p:nvPr/>
            </p:nvSpPr>
            <p:spPr bwMode="auto">
              <a:xfrm>
                <a:off x="4772" y="2062"/>
                <a:ext cx="16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Oval 28"/>
              <p:cNvSpPr>
                <a:spLocks noChangeArrowheads="1"/>
              </p:cNvSpPr>
              <p:nvPr/>
            </p:nvSpPr>
            <p:spPr bwMode="auto">
              <a:xfrm>
                <a:off x="5260" y="2014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1" name="Oval 29"/>
              <p:cNvSpPr>
                <a:spLocks noChangeArrowheads="1"/>
              </p:cNvSpPr>
              <p:nvPr/>
            </p:nvSpPr>
            <p:spPr bwMode="auto">
              <a:xfrm>
                <a:off x="5284" y="2182"/>
                <a:ext cx="24" cy="32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Oval 30"/>
              <p:cNvSpPr>
                <a:spLocks noChangeArrowheads="1"/>
              </p:cNvSpPr>
              <p:nvPr/>
            </p:nvSpPr>
            <p:spPr bwMode="auto">
              <a:xfrm>
                <a:off x="5524" y="1982"/>
                <a:ext cx="16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3" name="Oval 31"/>
              <p:cNvSpPr>
                <a:spLocks noChangeArrowheads="1"/>
              </p:cNvSpPr>
              <p:nvPr/>
            </p:nvSpPr>
            <p:spPr bwMode="auto">
              <a:xfrm>
                <a:off x="5452" y="2094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auto">
              <a:xfrm>
                <a:off x="5580" y="2262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auto">
              <a:xfrm>
                <a:off x="5508" y="1862"/>
                <a:ext cx="32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auto">
              <a:xfrm>
                <a:off x="4948" y="1822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auto">
              <a:xfrm>
                <a:off x="4692" y="2166"/>
                <a:ext cx="24" cy="8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auto">
              <a:xfrm>
                <a:off x="4444" y="2262"/>
                <a:ext cx="24" cy="8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auto">
              <a:xfrm>
                <a:off x="4612" y="2270"/>
                <a:ext cx="32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Oval 38"/>
              <p:cNvSpPr>
                <a:spLocks noChangeArrowheads="1"/>
              </p:cNvSpPr>
              <p:nvPr/>
            </p:nvSpPr>
            <p:spPr bwMode="auto">
              <a:xfrm>
                <a:off x="4572" y="1870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Oval 39"/>
              <p:cNvSpPr>
                <a:spLocks noChangeArrowheads="1"/>
              </p:cNvSpPr>
              <p:nvPr/>
            </p:nvSpPr>
            <p:spPr bwMode="auto">
              <a:xfrm>
                <a:off x="4652" y="2014"/>
                <a:ext cx="16" cy="8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2" name="Oval 40"/>
              <p:cNvSpPr>
                <a:spLocks noChangeArrowheads="1"/>
              </p:cNvSpPr>
              <p:nvPr/>
            </p:nvSpPr>
            <p:spPr bwMode="auto">
              <a:xfrm>
                <a:off x="4228" y="1934"/>
                <a:ext cx="16" cy="8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Oval 41"/>
              <p:cNvSpPr>
                <a:spLocks noChangeArrowheads="1"/>
              </p:cNvSpPr>
              <p:nvPr/>
            </p:nvSpPr>
            <p:spPr bwMode="auto">
              <a:xfrm>
                <a:off x="4100" y="1718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4" name="Oval 42"/>
              <p:cNvSpPr>
                <a:spLocks noChangeArrowheads="1"/>
              </p:cNvSpPr>
              <p:nvPr/>
            </p:nvSpPr>
            <p:spPr bwMode="auto">
              <a:xfrm>
                <a:off x="4020" y="2262"/>
                <a:ext cx="24" cy="8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Oval 43"/>
              <p:cNvSpPr>
                <a:spLocks noChangeArrowheads="1"/>
              </p:cNvSpPr>
              <p:nvPr/>
            </p:nvSpPr>
            <p:spPr bwMode="auto">
              <a:xfrm>
                <a:off x="5444" y="2270"/>
                <a:ext cx="8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auto">
              <a:xfrm>
                <a:off x="4444" y="1766"/>
                <a:ext cx="16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auto">
              <a:xfrm>
                <a:off x="3756" y="2062"/>
                <a:ext cx="24" cy="32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auto">
              <a:xfrm>
                <a:off x="3852" y="2198"/>
                <a:ext cx="16" cy="8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auto">
              <a:xfrm>
                <a:off x="3772" y="2246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auto">
              <a:xfrm>
                <a:off x="3940" y="2014"/>
                <a:ext cx="8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auto">
              <a:xfrm>
                <a:off x="3540" y="2198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2" name="Oval 50"/>
              <p:cNvSpPr>
                <a:spLocks noChangeArrowheads="1"/>
              </p:cNvSpPr>
              <p:nvPr/>
            </p:nvSpPr>
            <p:spPr bwMode="auto">
              <a:xfrm>
                <a:off x="3556" y="1886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3" name="Oval 51"/>
              <p:cNvSpPr>
                <a:spLocks noChangeArrowheads="1"/>
              </p:cNvSpPr>
              <p:nvPr/>
            </p:nvSpPr>
            <p:spPr bwMode="auto">
              <a:xfrm>
                <a:off x="3228" y="2150"/>
                <a:ext cx="32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4" name="Oval 52"/>
              <p:cNvSpPr>
                <a:spLocks noChangeArrowheads="1"/>
              </p:cNvSpPr>
              <p:nvPr/>
            </p:nvSpPr>
            <p:spPr bwMode="auto">
              <a:xfrm>
                <a:off x="3236" y="2254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5" name="Oval 53"/>
              <p:cNvSpPr>
                <a:spLocks noChangeArrowheads="1"/>
              </p:cNvSpPr>
              <p:nvPr/>
            </p:nvSpPr>
            <p:spPr bwMode="auto">
              <a:xfrm>
                <a:off x="3444" y="2182"/>
                <a:ext cx="24" cy="32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Oval 54"/>
              <p:cNvSpPr>
                <a:spLocks noChangeArrowheads="1"/>
              </p:cNvSpPr>
              <p:nvPr/>
            </p:nvSpPr>
            <p:spPr bwMode="auto">
              <a:xfrm>
                <a:off x="3540" y="2246"/>
                <a:ext cx="16" cy="32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7" name="Oval 55"/>
              <p:cNvSpPr>
                <a:spLocks noChangeArrowheads="1"/>
              </p:cNvSpPr>
              <p:nvPr/>
            </p:nvSpPr>
            <p:spPr bwMode="auto">
              <a:xfrm>
                <a:off x="3516" y="1998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auto">
              <a:xfrm>
                <a:off x="3692" y="2174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auto">
              <a:xfrm>
                <a:off x="3164" y="1974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auto">
              <a:xfrm>
                <a:off x="2916" y="2190"/>
                <a:ext cx="24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auto">
              <a:xfrm>
                <a:off x="3076" y="2238"/>
                <a:ext cx="32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auto">
              <a:xfrm>
                <a:off x="3060" y="2110"/>
                <a:ext cx="32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auto">
              <a:xfrm>
                <a:off x="2716" y="2182"/>
                <a:ext cx="32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4" name="Oval 62"/>
              <p:cNvSpPr>
                <a:spLocks noChangeArrowheads="1"/>
              </p:cNvSpPr>
              <p:nvPr/>
            </p:nvSpPr>
            <p:spPr bwMode="auto">
              <a:xfrm>
                <a:off x="2772" y="2246"/>
                <a:ext cx="24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Oval 63"/>
              <p:cNvSpPr>
                <a:spLocks noChangeArrowheads="1"/>
              </p:cNvSpPr>
              <p:nvPr/>
            </p:nvSpPr>
            <p:spPr bwMode="auto">
              <a:xfrm>
                <a:off x="2588" y="2078"/>
                <a:ext cx="16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Oval 64"/>
              <p:cNvSpPr>
                <a:spLocks noChangeArrowheads="1"/>
              </p:cNvSpPr>
              <p:nvPr/>
            </p:nvSpPr>
            <p:spPr bwMode="auto">
              <a:xfrm>
                <a:off x="2588" y="2254"/>
                <a:ext cx="16" cy="24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Oval 65"/>
              <p:cNvSpPr>
                <a:spLocks noChangeArrowheads="1"/>
              </p:cNvSpPr>
              <p:nvPr/>
            </p:nvSpPr>
            <p:spPr bwMode="auto">
              <a:xfrm>
                <a:off x="2452" y="2222"/>
                <a:ext cx="32" cy="16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Oval 66"/>
              <p:cNvSpPr>
                <a:spLocks noChangeArrowheads="1"/>
              </p:cNvSpPr>
              <p:nvPr/>
            </p:nvSpPr>
            <p:spPr bwMode="auto">
              <a:xfrm>
                <a:off x="2308" y="2206"/>
                <a:ext cx="16" cy="8"/>
              </a:xfrm>
              <a:prstGeom prst="ellipse">
                <a:avLst/>
              </a:prstGeom>
              <a:solidFill>
                <a:srgbClr val="FFFFFF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Oval 67"/>
              <p:cNvSpPr>
                <a:spLocks noChangeArrowheads="1"/>
              </p:cNvSpPr>
              <p:nvPr/>
            </p:nvSpPr>
            <p:spPr bwMode="auto">
              <a:xfrm>
                <a:off x="5004" y="2110"/>
                <a:ext cx="16" cy="8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auto">
              <a:xfrm>
                <a:off x="5236" y="2238"/>
                <a:ext cx="16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auto">
              <a:xfrm>
                <a:off x="5412" y="2166"/>
                <a:ext cx="16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auto">
              <a:xfrm>
                <a:off x="5564" y="2158"/>
                <a:ext cx="24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auto">
              <a:xfrm>
                <a:off x="5668" y="1998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auto">
              <a:xfrm>
                <a:off x="5292" y="1886"/>
                <a:ext cx="16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auto">
              <a:xfrm>
                <a:off x="5340" y="1926"/>
                <a:ext cx="8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6" name="Oval 74"/>
              <p:cNvSpPr>
                <a:spLocks noChangeArrowheads="1"/>
              </p:cNvSpPr>
              <p:nvPr/>
            </p:nvSpPr>
            <p:spPr bwMode="auto">
              <a:xfrm>
                <a:off x="4916" y="1894"/>
                <a:ext cx="16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Oval 75"/>
              <p:cNvSpPr>
                <a:spLocks noChangeArrowheads="1"/>
              </p:cNvSpPr>
              <p:nvPr/>
            </p:nvSpPr>
            <p:spPr bwMode="auto">
              <a:xfrm>
                <a:off x="5068" y="1934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Oval 76"/>
              <p:cNvSpPr>
                <a:spLocks noChangeArrowheads="1"/>
              </p:cNvSpPr>
              <p:nvPr/>
            </p:nvSpPr>
            <p:spPr bwMode="auto">
              <a:xfrm>
                <a:off x="4564" y="2054"/>
                <a:ext cx="16" cy="8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Oval 77"/>
              <p:cNvSpPr>
                <a:spLocks noChangeArrowheads="1"/>
              </p:cNvSpPr>
              <p:nvPr/>
            </p:nvSpPr>
            <p:spPr bwMode="auto">
              <a:xfrm>
                <a:off x="4492" y="2174"/>
                <a:ext cx="32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0" name="Oval 78"/>
              <p:cNvSpPr>
                <a:spLocks noChangeArrowheads="1"/>
              </p:cNvSpPr>
              <p:nvPr/>
            </p:nvSpPr>
            <p:spPr bwMode="auto">
              <a:xfrm>
                <a:off x="4508" y="2286"/>
                <a:ext cx="16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Oval 79"/>
              <p:cNvSpPr>
                <a:spLocks noChangeArrowheads="1"/>
              </p:cNvSpPr>
              <p:nvPr/>
            </p:nvSpPr>
            <p:spPr bwMode="auto">
              <a:xfrm>
                <a:off x="4700" y="2222"/>
                <a:ext cx="32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2" name="Oval 80"/>
              <p:cNvSpPr>
                <a:spLocks noChangeArrowheads="1"/>
              </p:cNvSpPr>
              <p:nvPr/>
            </p:nvSpPr>
            <p:spPr bwMode="auto">
              <a:xfrm>
                <a:off x="4756" y="1982"/>
                <a:ext cx="24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3" name="Oval 81"/>
              <p:cNvSpPr>
                <a:spLocks noChangeArrowheads="1"/>
              </p:cNvSpPr>
              <p:nvPr/>
            </p:nvSpPr>
            <p:spPr bwMode="auto">
              <a:xfrm>
                <a:off x="4892" y="2094"/>
                <a:ext cx="32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4" name="Oval 82"/>
              <p:cNvSpPr>
                <a:spLocks noChangeArrowheads="1"/>
              </p:cNvSpPr>
              <p:nvPr/>
            </p:nvSpPr>
            <p:spPr bwMode="auto">
              <a:xfrm>
                <a:off x="5012" y="2222"/>
                <a:ext cx="24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5" name="Oval 83"/>
              <p:cNvSpPr>
                <a:spLocks noChangeArrowheads="1"/>
              </p:cNvSpPr>
              <p:nvPr/>
            </p:nvSpPr>
            <p:spPr bwMode="auto">
              <a:xfrm>
                <a:off x="5300" y="2286"/>
                <a:ext cx="16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6" name="Oval 84"/>
              <p:cNvSpPr>
                <a:spLocks noChangeArrowheads="1"/>
              </p:cNvSpPr>
              <p:nvPr/>
            </p:nvSpPr>
            <p:spPr bwMode="auto">
              <a:xfrm>
                <a:off x="5180" y="2094"/>
                <a:ext cx="40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7" name="Oval 85"/>
              <p:cNvSpPr>
                <a:spLocks noChangeArrowheads="1"/>
              </p:cNvSpPr>
              <p:nvPr/>
            </p:nvSpPr>
            <p:spPr bwMode="auto">
              <a:xfrm>
                <a:off x="4396" y="2070"/>
                <a:ext cx="32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8" name="Oval 86"/>
              <p:cNvSpPr>
                <a:spLocks noChangeArrowheads="1"/>
              </p:cNvSpPr>
              <p:nvPr/>
            </p:nvSpPr>
            <p:spPr bwMode="auto">
              <a:xfrm>
                <a:off x="4228" y="2174"/>
                <a:ext cx="16" cy="8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Oval 87"/>
              <p:cNvSpPr>
                <a:spLocks noChangeArrowheads="1"/>
              </p:cNvSpPr>
              <p:nvPr/>
            </p:nvSpPr>
            <p:spPr bwMode="auto">
              <a:xfrm>
                <a:off x="4164" y="2006"/>
                <a:ext cx="16" cy="8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0" name="Oval 88"/>
              <p:cNvSpPr>
                <a:spLocks noChangeArrowheads="1"/>
              </p:cNvSpPr>
              <p:nvPr/>
            </p:nvSpPr>
            <p:spPr bwMode="auto">
              <a:xfrm>
                <a:off x="4292" y="2254"/>
                <a:ext cx="24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Oval 89"/>
              <p:cNvSpPr>
                <a:spLocks noChangeArrowheads="1"/>
              </p:cNvSpPr>
              <p:nvPr/>
            </p:nvSpPr>
            <p:spPr bwMode="auto">
              <a:xfrm>
                <a:off x="5540" y="1766"/>
                <a:ext cx="16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2" name="Oval 90"/>
              <p:cNvSpPr>
                <a:spLocks noChangeArrowheads="1"/>
              </p:cNvSpPr>
              <p:nvPr/>
            </p:nvSpPr>
            <p:spPr bwMode="auto">
              <a:xfrm>
                <a:off x="5068" y="2270"/>
                <a:ext cx="16" cy="8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Oval 91"/>
              <p:cNvSpPr>
                <a:spLocks noChangeArrowheads="1"/>
              </p:cNvSpPr>
              <p:nvPr/>
            </p:nvSpPr>
            <p:spPr bwMode="auto">
              <a:xfrm>
                <a:off x="4644" y="1678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4" name="Oval 92"/>
              <p:cNvSpPr>
                <a:spLocks noChangeArrowheads="1"/>
              </p:cNvSpPr>
              <p:nvPr/>
            </p:nvSpPr>
            <p:spPr bwMode="auto">
              <a:xfrm>
                <a:off x="4996" y="1654"/>
                <a:ext cx="16" cy="8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Oval 93"/>
              <p:cNvSpPr>
                <a:spLocks noChangeArrowheads="1"/>
              </p:cNvSpPr>
              <p:nvPr/>
            </p:nvSpPr>
            <p:spPr bwMode="auto">
              <a:xfrm>
                <a:off x="3796" y="1862"/>
                <a:ext cx="16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6" name="Oval 94"/>
              <p:cNvSpPr>
                <a:spLocks noChangeArrowheads="1"/>
              </p:cNvSpPr>
              <p:nvPr/>
            </p:nvSpPr>
            <p:spPr bwMode="auto">
              <a:xfrm>
                <a:off x="3948" y="2166"/>
                <a:ext cx="16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Oval 95"/>
              <p:cNvSpPr>
                <a:spLocks noChangeArrowheads="1"/>
              </p:cNvSpPr>
              <p:nvPr/>
            </p:nvSpPr>
            <p:spPr bwMode="auto">
              <a:xfrm>
                <a:off x="3612" y="2094"/>
                <a:ext cx="32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8" name="Oval 96"/>
              <p:cNvSpPr>
                <a:spLocks noChangeArrowheads="1"/>
              </p:cNvSpPr>
              <p:nvPr/>
            </p:nvSpPr>
            <p:spPr bwMode="auto">
              <a:xfrm>
                <a:off x="3372" y="2046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Oval 97"/>
              <p:cNvSpPr>
                <a:spLocks noChangeArrowheads="1"/>
              </p:cNvSpPr>
              <p:nvPr/>
            </p:nvSpPr>
            <p:spPr bwMode="auto">
              <a:xfrm>
                <a:off x="3380" y="2230"/>
                <a:ext cx="8" cy="40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0" name="Oval 98"/>
              <p:cNvSpPr>
                <a:spLocks noChangeArrowheads="1"/>
              </p:cNvSpPr>
              <p:nvPr/>
            </p:nvSpPr>
            <p:spPr bwMode="auto">
              <a:xfrm>
                <a:off x="2540" y="2174"/>
                <a:ext cx="16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1" name="Oval 99"/>
              <p:cNvSpPr>
                <a:spLocks noChangeArrowheads="1"/>
              </p:cNvSpPr>
              <p:nvPr/>
            </p:nvSpPr>
            <p:spPr bwMode="auto">
              <a:xfrm>
                <a:off x="2908" y="2254"/>
                <a:ext cx="16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2" name="Oval 100"/>
              <p:cNvSpPr>
                <a:spLocks noChangeArrowheads="1"/>
              </p:cNvSpPr>
              <p:nvPr/>
            </p:nvSpPr>
            <p:spPr bwMode="auto">
              <a:xfrm>
                <a:off x="2980" y="2030"/>
                <a:ext cx="24" cy="24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3" name="Oval 101"/>
              <p:cNvSpPr>
                <a:spLocks noChangeArrowheads="1"/>
              </p:cNvSpPr>
              <p:nvPr/>
            </p:nvSpPr>
            <p:spPr bwMode="auto">
              <a:xfrm>
                <a:off x="2380" y="2014"/>
                <a:ext cx="32" cy="16"/>
              </a:xfrm>
              <a:prstGeom prst="ellipse">
                <a:avLst/>
              </a:prstGeom>
              <a:solidFill>
                <a:srgbClr val="FFFF00"/>
              </a:solidFill>
              <a:ln w="127000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301" name="Group 109"/>
          <p:cNvGrpSpPr>
            <a:grpSpLocks/>
          </p:cNvGrpSpPr>
          <p:nvPr/>
        </p:nvGrpSpPr>
        <p:grpSpPr bwMode="auto">
          <a:xfrm>
            <a:off x="31750" y="874713"/>
            <a:ext cx="1919288" cy="547687"/>
            <a:chOff x="20" y="551"/>
            <a:chExt cx="1209" cy="345"/>
          </a:xfrm>
        </p:grpSpPr>
        <p:sp>
          <p:nvSpPr>
            <p:cNvPr id="8296" name="Arc 104"/>
            <p:cNvSpPr>
              <a:spLocks/>
            </p:cNvSpPr>
            <p:nvPr/>
          </p:nvSpPr>
          <p:spPr bwMode="auto">
            <a:xfrm>
              <a:off x="100" y="687"/>
              <a:ext cx="312" cy="18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71 w 43200"/>
                <a:gd name="T1" fmla="*/ 23352 h 23352"/>
                <a:gd name="T2" fmla="*/ 43200 w 43200"/>
                <a:gd name="T3" fmla="*/ 21600 h 23352"/>
                <a:gd name="T4" fmla="*/ 21600 w 43200"/>
                <a:gd name="T5" fmla="*/ 21600 h 2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352" fill="none" extrusionOk="0">
                  <a:moveTo>
                    <a:pt x="71" y="23351"/>
                  </a:moveTo>
                  <a:cubicBezTo>
                    <a:pt x="23" y="22769"/>
                    <a:pt x="0" y="221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352" stroke="0" extrusionOk="0">
                  <a:moveTo>
                    <a:pt x="71" y="23351"/>
                  </a:moveTo>
                  <a:cubicBezTo>
                    <a:pt x="23" y="22769"/>
                    <a:pt x="0" y="2218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0C0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7" name="Arc 105"/>
            <p:cNvSpPr>
              <a:spLocks/>
            </p:cNvSpPr>
            <p:nvPr/>
          </p:nvSpPr>
          <p:spPr bwMode="auto">
            <a:xfrm>
              <a:off x="285" y="551"/>
              <a:ext cx="512" cy="313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13 w 43200"/>
                <a:gd name="T1" fmla="*/ 23803 h 23803"/>
                <a:gd name="T2" fmla="*/ 43200 w 43200"/>
                <a:gd name="T3" fmla="*/ 21600 h 23803"/>
                <a:gd name="T4" fmla="*/ 21600 w 43200"/>
                <a:gd name="T5" fmla="*/ 21600 h 23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3803" fill="none" extrusionOk="0">
                  <a:moveTo>
                    <a:pt x="112" y="23803"/>
                  </a:moveTo>
                  <a:cubicBezTo>
                    <a:pt x="37" y="23071"/>
                    <a:pt x="0" y="22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803" stroke="0" extrusionOk="0">
                  <a:moveTo>
                    <a:pt x="112" y="23803"/>
                  </a:moveTo>
                  <a:cubicBezTo>
                    <a:pt x="37" y="23071"/>
                    <a:pt x="0" y="2233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0C0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8" name="Arc 106"/>
            <p:cNvSpPr>
              <a:spLocks/>
            </p:cNvSpPr>
            <p:nvPr/>
          </p:nvSpPr>
          <p:spPr bwMode="auto">
            <a:xfrm>
              <a:off x="605" y="624"/>
              <a:ext cx="384" cy="2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0C0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99" name="Arc 107"/>
            <p:cNvSpPr>
              <a:spLocks/>
            </p:cNvSpPr>
            <p:nvPr/>
          </p:nvSpPr>
          <p:spPr bwMode="auto">
            <a:xfrm>
              <a:off x="837" y="664"/>
              <a:ext cx="312" cy="17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600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600"/>
                  </a:move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0C0FF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00" name="Freeform 108"/>
            <p:cNvSpPr>
              <a:spLocks/>
            </p:cNvSpPr>
            <p:nvPr/>
          </p:nvSpPr>
          <p:spPr bwMode="auto">
            <a:xfrm>
              <a:off x="20" y="807"/>
              <a:ext cx="1209" cy="8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79" y="15"/>
                </a:cxn>
                <a:cxn ang="0">
                  <a:pos x="64" y="22"/>
                </a:cxn>
                <a:cxn ang="0">
                  <a:pos x="56" y="22"/>
                </a:cxn>
                <a:cxn ang="0">
                  <a:pos x="40" y="29"/>
                </a:cxn>
                <a:cxn ang="0">
                  <a:pos x="24" y="29"/>
                </a:cxn>
                <a:cxn ang="0">
                  <a:pos x="8" y="37"/>
                </a:cxn>
                <a:cxn ang="0">
                  <a:pos x="0" y="51"/>
                </a:cxn>
                <a:cxn ang="0">
                  <a:pos x="0" y="59"/>
                </a:cxn>
                <a:cxn ang="0">
                  <a:pos x="0" y="66"/>
                </a:cxn>
                <a:cxn ang="0">
                  <a:pos x="0" y="73"/>
                </a:cxn>
                <a:cxn ang="0">
                  <a:pos x="16" y="81"/>
                </a:cxn>
                <a:cxn ang="0">
                  <a:pos x="32" y="81"/>
                </a:cxn>
                <a:cxn ang="0">
                  <a:pos x="191" y="88"/>
                </a:cxn>
                <a:cxn ang="0">
                  <a:pos x="413" y="88"/>
                </a:cxn>
                <a:cxn ang="0">
                  <a:pos x="795" y="88"/>
                </a:cxn>
                <a:cxn ang="0">
                  <a:pos x="970" y="73"/>
                </a:cxn>
                <a:cxn ang="0">
                  <a:pos x="1208" y="66"/>
                </a:cxn>
                <a:cxn ang="0">
                  <a:pos x="1208" y="51"/>
                </a:cxn>
                <a:cxn ang="0">
                  <a:pos x="1200" y="37"/>
                </a:cxn>
                <a:cxn ang="0">
                  <a:pos x="1192" y="29"/>
                </a:cxn>
                <a:cxn ang="0">
                  <a:pos x="1176" y="22"/>
                </a:cxn>
                <a:cxn ang="0">
                  <a:pos x="1168" y="22"/>
                </a:cxn>
                <a:cxn ang="0">
                  <a:pos x="1144" y="15"/>
                </a:cxn>
                <a:cxn ang="0">
                  <a:pos x="1129" y="15"/>
                </a:cxn>
                <a:cxn ang="0">
                  <a:pos x="1097" y="7"/>
                </a:cxn>
                <a:cxn ang="0">
                  <a:pos x="87" y="0"/>
                </a:cxn>
              </a:cxnLst>
              <a:rect l="0" t="0" r="r" b="b"/>
              <a:pathLst>
                <a:path w="1209" h="89">
                  <a:moveTo>
                    <a:pt x="87" y="0"/>
                  </a:moveTo>
                  <a:lnTo>
                    <a:pt x="79" y="15"/>
                  </a:lnTo>
                  <a:lnTo>
                    <a:pt x="64" y="22"/>
                  </a:lnTo>
                  <a:lnTo>
                    <a:pt x="56" y="22"/>
                  </a:lnTo>
                  <a:lnTo>
                    <a:pt x="40" y="29"/>
                  </a:lnTo>
                  <a:lnTo>
                    <a:pt x="24" y="29"/>
                  </a:lnTo>
                  <a:lnTo>
                    <a:pt x="8" y="37"/>
                  </a:lnTo>
                  <a:lnTo>
                    <a:pt x="0" y="51"/>
                  </a:lnTo>
                  <a:lnTo>
                    <a:pt x="0" y="59"/>
                  </a:lnTo>
                  <a:lnTo>
                    <a:pt x="0" y="66"/>
                  </a:lnTo>
                  <a:lnTo>
                    <a:pt x="0" y="73"/>
                  </a:lnTo>
                  <a:lnTo>
                    <a:pt x="16" y="81"/>
                  </a:lnTo>
                  <a:lnTo>
                    <a:pt x="32" y="81"/>
                  </a:lnTo>
                  <a:lnTo>
                    <a:pt x="191" y="88"/>
                  </a:lnTo>
                  <a:lnTo>
                    <a:pt x="413" y="88"/>
                  </a:lnTo>
                  <a:lnTo>
                    <a:pt x="795" y="88"/>
                  </a:lnTo>
                  <a:lnTo>
                    <a:pt x="970" y="73"/>
                  </a:lnTo>
                  <a:lnTo>
                    <a:pt x="1208" y="66"/>
                  </a:lnTo>
                  <a:lnTo>
                    <a:pt x="1208" y="51"/>
                  </a:lnTo>
                  <a:lnTo>
                    <a:pt x="1200" y="37"/>
                  </a:lnTo>
                  <a:lnTo>
                    <a:pt x="1192" y="29"/>
                  </a:lnTo>
                  <a:lnTo>
                    <a:pt x="1176" y="22"/>
                  </a:lnTo>
                  <a:lnTo>
                    <a:pt x="1168" y="22"/>
                  </a:lnTo>
                  <a:lnTo>
                    <a:pt x="1144" y="15"/>
                  </a:lnTo>
                  <a:lnTo>
                    <a:pt x="1129" y="15"/>
                  </a:lnTo>
                  <a:lnTo>
                    <a:pt x="1097" y="7"/>
                  </a:lnTo>
                  <a:lnTo>
                    <a:pt x="87" y="0"/>
                  </a:lnTo>
                </a:path>
              </a:pathLst>
            </a:custGeom>
            <a:solidFill>
              <a:srgbClr val="C0C0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302" name="Object 1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400" y="720725"/>
          <a:ext cx="3898900" cy="3479800"/>
        </p:xfrm>
        <a:graphic>
          <a:graphicData uri="http://schemas.openxmlformats.org/presentationml/2006/ole">
            <p:oleObj spid="_x0000_s8302" name="Microsoft ClipArt Gallery" r:id="rId3" imgW="2933640" imgH="2619360" progId="MS_ClipArt_Gallery">
              <p:embed/>
            </p:oleObj>
          </a:graphicData>
        </a:graphic>
      </p:graphicFrame>
      <p:sp>
        <p:nvSpPr>
          <p:cNvPr id="8303" name="Rectangle 111"/>
          <p:cNvSpPr>
            <a:spLocks noGrp="1" noChangeArrowheads="1"/>
          </p:cNvSpPr>
          <p:nvPr>
            <p:ph type="title"/>
          </p:nvPr>
        </p:nvSpPr>
        <p:spPr>
          <a:xfrm>
            <a:off x="152400" y="133350"/>
            <a:ext cx="8915400" cy="1143000"/>
          </a:xfrm>
          <a:noFill/>
          <a:ln/>
        </p:spPr>
        <p:txBody>
          <a:bodyPr/>
          <a:lstStyle/>
          <a:p>
            <a:r>
              <a:rPr lang="en-US"/>
              <a:t>Communities are very interactive!!!</a:t>
            </a:r>
          </a:p>
        </p:txBody>
      </p:sp>
      <p:sp>
        <p:nvSpPr>
          <p:cNvPr id="8304" name="Rectangle 112"/>
          <p:cNvSpPr>
            <a:spLocks noGrp="1" noChangeArrowheads="1"/>
          </p:cNvSpPr>
          <p:nvPr>
            <p:ph type="body" idx="1"/>
          </p:nvPr>
        </p:nvSpPr>
        <p:spPr>
          <a:xfrm>
            <a:off x="76200" y="1428750"/>
            <a:ext cx="8686800" cy="4114800"/>
          </a:xfrm>
          <a:noFill/>
          <a:ln/>
        </p:spPr>
        <p:txBody>
          <a:bodyPr/>
          <a:lstStyle/>
          <a:p>
            <a:r>
              <a:rPr lang="en-US"/>
              <a:t> </a:t>
            </a:r>
            <a:r>
              <a:rPr lang="en-US" u="sng"/>
              <a:t>Abiotic</a:t>
            </a:r>
            <a:r>
              <a:rPr lang="en-US"/>
              <a:t>- all the non-living things.</a:t>
            </a:r>
          </a:p>
          <a:p>
            <a:pPr>
              <a:buFont typeface="Monotype Sorts" pitchFamily="2" charset="2"/>
              <a:buNone/>
            </a:pPr>
            <a:endParaRPr lang="en-US"/>
          </a:p>
          <a:p>
            <a:r>
              <a:rPr lang="en-US"/>
              <a:t> </a:t>
            </a:r>
            <a:r>
              <a:rPr lang="en-US" u="sng"/>
              <a:t>Biotic</a:t>
            </a:r>
            <a:r>
              <a:rPr lang="en-US"/>
              <a:t>- all the living things</a:t>
            </a:r>
          </a:p>
        </p:txBody>
      </p:sp>
      <p:grpSp>
        <p:nvGrpSpPr>
          <p:cNvPr id="8309" name="Group 117"/>
          <p:cNvGrpSpPr>
            <a:grpSpLocks/>
          </p:cNvGrpSpPr>
          <p:nvPr/>
        </p:nvGrpSpPr>
        <p:grpSpPr bwMode="auto">
          <a:xfrm>
            <a:off x="7810500" y="1524000"/>
            <a:ext cx="1333500" cy="1320800"/>
            <a:chOff x="4908" y="7"/>
            <a:chExt cx="840" cy="832"/>
          </a:xfrm>
        </p:grpSpPr>
        <p:sp>
          <p:nvSpPr>
            <p:cNvPr id="8305" name="Oval 113"/>
            <p:cNvSpPr>
              <a:spLocks noChangeArrowheads="1"/>
            </p:cNvSpPr>
            <p:nvPr/>
          </p:nvSpPr>
          <p:spPr bwMode="auto">
            <a:xfrm>
              <a:off x="4908" y="7"/>
              <a:ext cx="840" cy="832"/>
            </a:xfrm>
            <a:prstGeom prst="ellipse">
              <a:avLst/>
            </a:prstGeom>
            <a:solidFill>
              <a:srgbClr val="C0C0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" name="Oval 114"/>
            <p:cNvSpPr>
              <a:spLocks noChangeArrowheads="1"/>
            </p:cNvSpPr>
            <p:nvPr/>
          </p:nvSpPr>
          <p:spPr bwMode="auto">
            <a:xfrm>
              <a:off x="4964" y="55"/>
              <a:ext cx="736" cy="736"/>
            </a:xfrm>
            <a:prstGeom prst="ellipse">
              <a:avLst/>
            </a:prstGeom>
            <a:solidFill>
              <a:srgbClr val="E0E0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" name="Oval 115"/>
            <p:cNvSpPr>
              <a:spLocks noChangeArrowheads="1"/>
            </p:cNvSpPr>
            <p:nvPr/>
          </p:nvSpPr>
          <p:spPr bwMode="auto">
            <a:xfrm>
              <a:off x="5012" y="103"/>
              <a:ext cx="640" cy="640"/>
            </a:xfrm>
            <a:prstGeom prst="ellipse">
              <a:avLst/>
            </a:prstGeom>
            <a:solidFill>
              <a:srgbClr val="FFFF0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8" name="Oval 116"/>
            <p:cNvSpPr>
              <a:spLocks noChangeArrowheads="1"/>
            </p:cNvSpPr>
            <p:nvPr/>
          </p:nvSpPr>
          <p:spPr bwMode="auto">
            <a:xfrm>
              <a:off x="5060" y="151"/>
              <a:ext cx="536" cy="544"/>
            </a:xfrm>
            <a:prstGeom prst="ellipse">
              <a:avLst/>
            </a:prstGeom>
            <a:solidFill>
              <a:srgbClr val="FFFF40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14" name="Group 122"/>
          <p:cNvGrpSpPr>
            <a:grpSpLocks/>
          </p:cNvGrpSpPr>
          <p:nvPr/>
        </p:nvGrpSpPr>
        <p:grpSpPr bwMode="auto">
          <a:xfrm>
            <a:off x="7543800" y="1219200"/>
            <a:ext cx="1600200" cy="635000"/>
            <a:chOff x="4740" y="591"/>
            <a:chExt cx="1008" cy="400"/>
          </a:xfrm>
        </p:grpSpPr>
        <p:sp>
          <p:nvSpPr>
            <p:cNvPr id="8310" name="Oval 118"/>
            <p:cNvSpPr>
              <a:spLocks noChangeArrowheads="1"/>
            </p:cNvSpPr>
            <p:nvPr/>
          </p:nvSpPr>
          <p:spPr bwMode="auto">
            <a:xfrm>
              <a:off x="4892" y="591"/>
              <a:ext cx="424" cy="360"/>
            </a:xfrm>
            <a:prstGeom prst="ellipse">
              <a:avLst/>
            </a:prstGeom>
            <a:solidFill>
              <a:srgbClr val="C0C0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" name="Oval 119"/>
            <p:cNvSpPr>
              <a:spLocks noChangeArrowheads="1"/>
            </p:cNvSpPr>
            <p:nvPr/>
          </p:nvSpPr>
          <p:spPr bwMode="auto">
            <a:xfrm>
              <a:off x="5180" y="655"/>
              <a:ext cx="408" cy="336"/>
            </a:xfrm>
            <a:prstGeom prst="ellipse">
              <a:avLst/>
            </a:prstGeom>
            <a:solidFill>
              <a:srgbClr val="C0C0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" name="Oval 120"/>
            <p:cNvSpPr>
              <a:spLocks noChangeArrowheads="1"/>
            </p:cNvSpPr>
            <p:nvPr/>
          </p:nvSpPr>
          <p:spPr bwMode="auto">
            <a:xfrm>
              <a:off x="5500" y="727"/>
              <a:ext cx="248" cy="216"/>
            </a:xfrm>
            <a:prstGeom prst="ellipse">
              <a:avLst/>
            </a:prstGeom>
            <a:solidFill>
              <a:srgbClr val="C0C0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" name="Oval 121"/>
            <p:cNvSpPr>
              <a:spLocks noChangeArrowheads="1"/>
            </p:cNvSpPr>
            <p:nvPr/>
          </p:nvSpPr>
          <p:spPr bwMode="auto">
            <a:xfrm>
              <a:off x="4740" y="775"/>
              <a:ext cx="248" cy="208"/>
            </a:xfrm>
            <a:prstGeom prst="ellipse">
              <a:avLst/>
            </a:prstGeom>
            <a:solidFill>
              <a:srgbClr val="C0C0FF"/>
            </a:solidFill>
            <a:ln w="1270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8315" name="Object 12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209800" y="4495800"/>
          <a:ext cx="2208213" cy="1755775"/>
        </p:xfrm>
        <a:graphic>
          <a:graphicData uri="http://schemas.openxmlformats.org/presentationml/2006/ole">
            <p:oleObj spid="_x0000_s8315" name="Microsoft ClipArt Gallery" r:id="rId4" imgW="3219120" imgH="2562120" progId="MS_ClipArt_Gallery">
              <p:embed/>
            </p:oleObj>
          </a:graphicData>
        </a:graphic>
      </p:graphicFrame>
      <p:grpSp>
        <p:nvGrpSpPr>
          <p:cNvPr id="8323" name="Group 131"/>
          <p:cNvGrpSpPr>
            <a:grpSpLocks/>
          </p:cNvGrpSpPr>
          <p:nvPr/>
        </p:nvGrpSpPr>
        <p:grpSpPr bwMode="auto">
          <a:xfrm>
            <a:off x="3067050" y="682625"/>
            <a:ext cx="3913188" cy="1271588"/>
            <a:chOff x="1932" y="430"/>
            <a:chExt cx="2465" cy="801"/>
          </a:xfrm>
        </p:grpSpPr>
        <p:sp>
          <p:nvSpPr>
            <p:cNvPr id="8316" name="Freeform 124"/>
            <p:cNvSpPr>
              <a:spLocks/>
            </p:cNvSpPr>
            <p:nvPr/>
          </p:nvSpPr>
          <p:spPr bwMode="auto">
            <a:xfrm>
              <a:off x="1932" y="758"/>
              <a:ext cx="57" cy="5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" y="21"/>
                </a:cxn>
                <a:cxn ang="0">
                  <a:pos x="28" y="0"/>
                </a:cxn>
                <a:cxn ang="0">
                  <a:pos x="35" y="21"/>
                </a:cxn>
                <a:cxn ang="0">
                  <a:pos x="56" y="21"/>
                </a:cxn>
                <a:cxn ang="0">
                  <a:pos x="42" y="35"/>
                </a:cxn>
                <a:cxn ang="0">
                  <a:pos x="49" y="56"/>
                </a:cxn>
                <a:cxn ang="0">
                  <a:pos x="28" y="42"/>
                </a:cxn>
                <a:cxn ang="0">
                  <a:pos x="7" y="56"/>
                </a:cxn>
                <a:cxn ang="0">
                  <a:pos x="14" y="35"/>
                </a:cxn>
                <a:cxn ang="0">
                  <a:pos x="0" y="21"/>
                </a:cxn>
              </a:cxnLst>
              <a:rect l="0" t="0" r="r" b="b"/>
              <a:pathLst>
                <a:path w="57" h="57">
                  <a:moveTo>
                    <a:pt x="0" y="21"/>
                  </a:moveTo>
                  <a:lnTo>
                    <a:pt x="21" y="21"/>
                  </a:lnTo>
                  <a:lnTo>
                    <a:pt x="28" y="0"/>
                  </a:lnTo>
                  <a:lnTo>
                    <a:pt x="35" y="21"/>
                  </a:lnTo>
                  <a:lnTo>
                    <a:pt x="56" y="21"/>
                  </a:lnTo>
                  <a:lnTo>
                    <a:pt x="42" y="35"/>
                  </a:lnTo>
                  <a:lnTo>
                    <a:pt x="49" y="56"/>
                  </a:lnTo>
                  <a:lnTo>
                    <a:pt x="28" y="42"/>
                  </a:lnTo>
                  <a:lnTo>
                    <a:pt x="7" y="56"/>
                  </a:lnTo>
                  <a:lnTo>
                    <a:pt x="14" y="35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7" name="Freeform 125"/>
            <p:cNvSpPr>
              <a:spLocks/>
            </p:cNvSpPr>
            <p:nvPr/>
          </p:nvSpPr>
          <p:spPr bwMode="auto">
            <a:xfrm>
              <a:off x="2764" y="870"/>
              <a:ext cx="49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" y="21"/>
                </a:cxn>
                <a:cxn ang="0">
                  <a:pos x="21" y="0"/>
                </a:cxn>
                <a:cxn ang="0">
                  <a:pos x="27" y="21"/>
                </a:cxn>
                <a:cxn ang="0">
                  <a:pos x="48" y="21"/>
                </a:cxn>
                <a:cxn ang="0">
                  <a:pos x="34" y="34"/>
                </a:cxn>
                <a:cxn ang="0">
                  <a:pos x="41" y="48"/>
                </a:cxn>
                <a:cxn ang="0">
                  <a:pos x="21" y="41"/>
                </a:cxn>
                <a:cxn ang="0">
                  <a:pos x="7" y="48"/>
                </a:cxn>
                <a:cxn ang="0">
                  <a:pos x="14" y="34"/>
                </a:cxn>
                <a:cxn ang="0">
                  <a:pos x="0" y="21"/>
                </a:cxn>
              </a:cxnLst>
              <a:rect l="0" t="0" r="r" b="b"/>
              <a:pathLst>
                <a:path w="49" h="49">
                  <a:moveTo>
                    <a:pt x="0" y="21"/>
                  </a:moveTo>
                  <a:lnTo>
                    <a:pt x="21" y="21"/>
                  </a:lnTo>
                  <a:lnTo>
                    <a:pt x="21" y="0"/>
                  </a:lnTo>
                  <a:lnTo>
                    <a:pt x="27" y="21"/>
                  </a:lnTo>
                  <a:lnTo>
                    <a:pt x="48" y="21"/>
                  </a:lnTo>
                  <a:lnTo>
                    <a:pt x="34" y="34"/>
                  </a:lnTo>
                  <a:lnTo>
                    <a:pt x="41" y="48"/>
                  </a:lnTo>
                  <a:lnTo>
                    <a:pt x="21" y="41"/>
                  </a:lnTo>
                  <a:lnTo>
                    <a:pt x="7" y="48"/>
                  </a:lnTo>
                  <a:lnTo>
                    <a:pt x="14" y="3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8" name="Freeform 126"/>
            <p:cNvSpPr>
              <a:spLocks/>
            </p:cNvSpPr>
            <p:nvPr/>
          </p:nvSpPr>
          <p:spPr bwMode="auto">
            <a:xfrm>
              <a:off x="3396" y="630"/>
              <a:ext cx="65" cy="73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21" y="29"/>
                </a:cxn>
                <a:cxn ang="0">
                  <a:pos x="28" y="0"/>
                </a:cxn>
                <a:cxn ang="0">
                  <a:pos x="43" y="29"/>
                </a:cxn>
                <a:cxn ang="0">
                  <a:pos x="64" y="29"/>
                </a:cxn>
                <a:cxn ang="0">
                  <a:pos x="50" y="43"/>
                </a:cxn>
                <a:cxn ang="0">
                  <a:pos x="57" y="72"/>
                </a:cxn>
                <a:cxn ang="0">
                  <a:pos x="28" y="58"/>
                </a:cxn>
                <a:cxn ang="0">
                  <a:pos x="7" y="72"/>
                </a:cxn>
                <a:cxn ang="0">
                  <a:pos x="14" y="43"/>
                </a:cxn>
                <a:cxn ang="0">
                  <a:pos x="0" y="29"/>
                </a:cxn>
              </a:cxnLst>
              <a:rect l="0" t="0" r="r" b="b"/>
              <a:pathLst>
                <a:path w="65" h="73">
                  <a:moveTo>
                    <a:pt x="0" y="29"/>
                  </a:moveTo>
                  <a:lnTo>
                    <a:pt x="21" y="29"/>
                  </a:lnTo>
                  <a:lnTo>
                    <a:pt x="28" y="0"/>
                  </a:lnTo>
                  <a:lnTo>
                    <a:pt x="43" y="29"/>
                  </a:lnTo>
                  <a:lnTo>
                    <a:pt x="64" y="29"/>
                  </a:lnTo>
                  <a:lnTo>
                    <a:pt x="50" y="43"/>
                  </a:lnTo>
                  <a:lnTo>
                    <a:pt x="57" y="72"/>
                  </a:lnTo>
                  <a:lnTo>
                    <a:pt x="28" y="58"/>
                  </a:lnTo>
                  <a:lnTo>
                    <a:pt x="7" y="72"/>
                  </a:lnTo>
                  <a:lnTo>
                    <a:pt x="14" y="43"/>
                  </a:lnTo>
                  <a:lnTo>
                    <a:pt x="0" y="29"/>
                  </a:lnTo>
                </a:path>
              </a:pathLst>
            </a:custGeom>
            <a:solidFill>
              <a:srgbClr val="FFFF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19" name="Freeform 127"/>
            <p:cNvSpPr>
              <a:spLocks/>
            </p:cNvSpPr>
            <p:nvPr/>
          </p:nvSpPr>
          <p:spPr bwMode="auto">
            <a:xfrm>
              <a:off x="3020" y="1166"/>
              <a:ext cx="65" cy="6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1" y="21"/>
                </a:cxn>
                <a:cxn ang="0">
                  <a:pos x="28" y="0"/>
                </a:cxn>
                <a:cxn ang="0">
                  <a:pos x="36" y="21"/>
                </a:cxn>
                <a:cxn ang="0">
                  <a:pos x="64" y="21"/>
                </a:cxn>
                <a:cxn ang="0">
                  <a:pos x="43" y="36"/>
                </a:cxn>
                <a:cxn ang="0">
                  <a:pos x="50" y="64"/>
                </a:cxn>
                <a:cxn ang="0">
                  <a:pos x="28" y="50"/>
                </a:cxn>
                <a:cxn ang="0">
                  <a:pos x="7" y="64"/>
                </a:cxn>
                <a:cxn ang="0">
                  <a:pos x="14" y="36"/>
                </a:cxn>
                <a:cxn ang="0">
                  <a:pos x="0" y="21"/>
                </a:cxn>
              </a:cxnLst>
              <a:rect l="0" t="0" r="r" b="b"/>
              <a:pathLst>
                <a:path w="65" h="65">
                  <a:moveTo>
                    <a:pt x="0" y="21"/>
                  </a:moveTo>
                  <a:lnTo>
                    <a:pt x="21" y="21"/>
                  </a:lnTo>
                  <a:lnTo>
                    <a:pt x="28" y="0"/>
                  </a:lnTo>
                  <a:lnTo>
                    <a:pt x="36" y="21"/>
                  </a:lnTo>
                  <a:lnTo>
                    <a:pt x="64" y="21"/>
                  </a:lnTo>
                  <a:lnTo>
                    <a:pt x="43" y="36"/>
                  </a:lnTo>
                  <a:lnTo>
                    <a:pt x="50" y="64"/>
                  </a:lnTo>
                  <a:lnTo>
                    <a:pt x="28" y="50"/>
                  </a:lnTo>
                  <a:lnTo>
                    <a:pt x="7" y="64"/>
                  </a:lnTo>
                  <a:lnTo>
                    <a:pt x="14" y="36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20" name="Freeform 128"/>
            <p:cNvSpPr>
              <a:spLocks/>
            </p:cNvSpPr>
            <p:nvPr/>
          </p:nvSpPr>
          <p:spPr bwMode="auto">
            <a:xfrm>
              <a:off x="4348" y="494"/>
              <a:ext cx="49" cy="49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4" y="21"/>
                </a:cxn>
                <a:cxn ang="0">
                  <a:pos x="21" y="0"/>
                </a:cxn>
                <a:cxn ang="0">
                  <a:pos x="27" y="21"/>
                </a:cxn>
                <a:cxn ang="0">
                  <a:pos x="48" y="21"/>
                </a:cxn>
                <a:cxn ang="0">
                  <a:pos x="34" y="27"/>
                </a:cxn>
                <a:cxn ang="0">
                  <a:pos x="41" y="48"/>
                </a:cxn>
                <a:cxn ang="0">
                  <a:pos x="21" y="41"/>
                </a:cxn>
                <a:cxn ang="0">
                  <a:pos x="0" y="48"/>
                </a:cxn>
                <a:cxn ang="0">
                  <a:pos x="7" y="27"/>
                </a:cxn>
                <a:cxn ang="0">
                  <a:pos x="0" y="21"/>
                </a:cxn>
              </a:cxnLst>
              <a:rect l="0" t="0" r="r" b="b"/>
              <a:pathLst>
                <a:path w="49" h="49">
                  <a:moveTo>
                    <a:pt x="0" y="21"/>
                  </a:moveTo>
                  <a:lnTo>
                    <a:pt x="14" y="21"/>
                  </a:lnTo>
                  <a:lnTo>
                    <a:pt x="21" y="0"/>
                  </a:lnTo>
                  <a:lnTo>
                    <a:pt x="27" y="21"/>
                  </a:lnTo>
                  <a:lnTo>
                    <a:pt x="48" y="21"/>
                  </a:lnTo>
                  <a:lnTo>
                    <a:pt x="34" y="27"/>
                  </a:lnTo>
                  <a:lnTo>
                    <a:pt x="41" y="48"/>
                  </a:lnTo>
                  <a:lnTo>
                    <a:pt x="21" y="41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21" name="Freeform 129"/>
            <p:cNvSpPr>
              <a:spLocks/>
            </p:cNvSpPr>
            <p:nvPr/>
          </p:nvSpPr>
          <p:spPr bwMode="auto">
            <a:xfrm>
              <a:off x="4300" y="846"/>
              <a:ext cx="41" cy="3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3"/>
                </a:cxn>
                <a:cxn ang="0">
                  <a:pos x="20" y="0"/>
                </a:cxn>
                <a:cxn ang="0">
                  <a:pos x="27" y="13"/>
                </a:cxn>
                <a:cxn ang="0">
                  <a:pos x="40" y="13"/>
                </a:cxn>
                <a:cxn ang="0">
                  <a:pos x="27" y="19"/>
                </a:cxn>
                <a:cxn ang="0">
                  <a:pos x="33" y="32"/>
                </a:cxn>
                <a:cxn ang="0">
                  <a:pos x="20" y="26"/>
                </a:cxn>
                <a:cxn ang="0">
                  <a:pos x="7" y="32"/>
                </a:cxn>
                <a:cxn ang="0">
                  <a:pos x="13" y="19"/>
                </a:cxn>
                <a:cxn ang="0">
                  <a:pos x="0" y="13"/>
                </a:cxn>
              </a:cxnLst>
              <a:rect l="0" t="0" r="r" b="b"/>
              <a:pathLst>
                <a:path w="41" h="33">
                  <a:moveTo>
                    <a:pt x="0" y="13"/>
                  </a:moveTo>
                  <a:lnTo>
                    <a:pt x="13" y="13"/>
                  </a:lnTo>
                  <a:lnTo>
                    <a:pt x="20" y="0"/>
                  </a:lnTo>
                  <a:lnTo>
                    <a:pt x="27" y="13"/>
                  </a:lnTo>
                  <a:lnTo>
                    <a:pt x="40" y="13"/>
                  </a:lnTo>
                  <a:lnTo>
                    <a:pt x="27" y="19"/>
                  </a:lnTo>
                  <a:lnTo>
                    <a:pt x="33" y="32"/>
                  </a:lnTo>
                  <a:lnTo>
                    <a:pt x="20" y="26"/>
                  </a:lnTo>
                  <a:lnTo>
                    <a:pt x="7" y="32"/>
                  </a:lnTo>
                  <a:lnTo>
                    <a:pt x="13" y="19"/>
                  </a:lnTo>
                  <a:lnTo>
                    <a:pt x="0" y="13"/>
                  </a:lnTo>
                </a:path>
              </a:pathLst>
            </a:custGeom>
            <a:solidFill>
              <a:srgbClr val="FFFF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22" name="Freeform 130"/>
            <p:cNvSpPr>
              <a:spLocks/>
            </p:cNvSpPr>
            <p:nvPr/>
          </p:nvSpPr>
          <p:spPr bwMode="auto">
            <a:xfrm>
              <a:off x="3500" y="430"/>
              <a:ext cx="49" cy="57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4" y="21"/>
                </a:cxn>
                <a:cxn ang="0">
                  <a:pos x="21" y="0"/>
                </a:cxn>
                <a:cxn ang="0">
                  <a:pos x="27" y="21"/>
                </a:cxn>
                <a:cxn ang="0">
                  <a:pos x="48" y="21"/>
                </a:cxn>
                <a:cxn ang="0">
                  <a:pos x="34" y="35"/>
                </a:cxn>
                <a:cxn ang="0">
                  <a:pos x="41" y="56"/>
                </a:cxn>
                <a:cxn ang="0">
                  <a:pos x="21" y="42"/>
                </a:cxn>
                <a:cxn ang="0">
                  <a:pos x="0" y="56"/>
                </a:cxn>
                <a:cxn ang="0">
                  <a:pos x="7" y="35"/>
                </a:cxn>
                <a:cxn ang="0">
                  <a:pos x="0" y="21"/>
                </a:cxn>
              </a:cxnLst>
              <a:rect l="0" t="0" r="r" b="b"/>
              <a:pathLst>
                <a:path w="49" h="57">
                  <a:moveTo>
                    <a:pt x="0" y="21"/>
                  </a:moveTo>
                  <a:lnTo>
                    <a:pt x="14" y="21"/>
                  </a:lnTo>
                  <a:lnTo>
                    <a:pt x="21" y="0"/>
                  </a:lnTo>
                  <a:lnTo>
                    <a:pt x="27" y="21"/>
                  </a:lnTo>
                  <a:lnTo>
                    <a:pt x="48" y="21"/>
                  </a:lnTo>
                  <a:lnTo>
                    <a:pt x="34" y="35"/>
                  </a:lnTo>
                  <a:lnTo>
                    <a:pt x="41" y="56"/>
                  </a:lnTo>
                  <a:lnTo>
                    <a:pt x="21" y="42"/>
                  </a:lnTo>
                  <a:lnTo>
                    <a:pt x="0" y="56"/>
                  </a:lnTo>
                  <a:lnTo>
                    <a:pt x="7" y="35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 w="1270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8324" name="Object 132">
            <a:hlinkClick r:id="" action="ppaction://ole?verb=0"/>
          </p:cNvPr>
          <p:cNvGraphicFramePr>
            <a:graphicFrameLocks/>
          </p:cNvGraphicFramePr>
          <p:nvPr/>
        </p:nvGraphicFramePr>
        <p:xfrm>
          <a:off x="6705600" y="4427538"/>
          <a:ext cx="1917700" cy="1722437"/>
        </p:xfrm>
        <a:graphic>
          <a:graphicData uri="http://schemas.openxmlformats.org/presentationml/2006/ole">
            <p:oleObj spid="_x0000_s8324" name="Microsoft ClipArt Gallery" r:id="rId5" imgW="8839080" imgH="7943760" progId="MS_ClipArt_Gallery">
              <p:embed/>
            </p:oleObj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1676400"/>
            <a:ext cx="8839200" cy="1143000"/>
          </a:xfrm>
          <a:noFill/>
          <a:ln/>
        </p:spPr>
        <p:txBody>
          <a:bodyPr/>
          <a:lstStyle/>
          <a:p>
            <a:pPr algn="l"/>
            <a:r>
              <a:rPr lang="en-US"/>
              <a:t>The </a:t>
            </a:r>
            <a:r>
              <a:rPr lang="en-US">
                <a:solidFill>
                  <a:schemeClr val="tx1"/>
                </a:solidFill>
              </a:rPr>
              <a:t>sum</a:t>
            </a:r>
            <a:r>
              <a:rPr lang="en-US"/>
              <a:t> of all the interactions between </a:t>
            </a:r>
            <a:r>
              <a:rPr lang="en-US">
                <a:solidFill>
                  <a:schemeClr val="tx1"/>
                </a:solidFill>
              </a:rPr>
              <a:t>all the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biotic and abiotic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factors </a:t>
            </a:r>
            <a:r>
              <a:rPr lang="en-US"/>
              <a:t>in an </a:t>
            </a:r>
            <a:br>
              <a:rPr lang="en-US"/>
            </a:br>
            <a:r>
              <a:rPr lang="en-US"/>
              <a:t>area is called </a:t>
            </a:r>
            <a:br>
              <a:rPr lang="en-US"/>
            </a:br>
            <a:r>
              <a:rPr lang="en-US"/>
              <a:t>an: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343400"/>
            <a:ext cx="5257800" cy="1752600"/>
          </a:xfrm>
          <a:noFill/>
          <a:ln/>
        </p:spPr>
        <p:txBody>
          <a:bodyPr/>
          <a:lstStyle/>
          <a:p>
            <a:pPr marL="342900" indent="-342900"/>
            <a:r>
              <a:rPr lang="en-US" sz="5400" u="sng"/>
              <a:t>Ecosystem</a:t>
            </a:r>
          </a:p>
        </p:txBody>
      </p:sp>
      <p:pic>
        <p:nvPicPr>
          <p:cNvPr id="9220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371600"/>
            <a:ext cx="4229100" cy="508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3350"/>
            <a:ext cx="9067800" cy="1143000"/>
          </a:xfrm>
          <a:noFill/>
          <a:ln/>
        </p:spPr>
        <p:txBody>
          <a:bodyPr/>
          <a:lstStyle/>
          <a:p>
            <a:r>
              <a:rPr lang="en-US"/>
              <a:t>Different populations have different roles in a community.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 typeface="Monotype Sorts" pitchFamily="2" charset="2"/>
              <a:buNone/>
            </a:pPr>
            <a:r>
              <a:rPr lang="en-US">
                <a:latin typeface="Old English Text" charset="0"/>
              </a:rPr>
              <a:t>			These roles are called 			</a:t>
            </a:r>
            <a:r>
              <a:rPr lang="en-US" sz="4800" u="sng">
                <a:solidFill>
                  <a:schemeClr val="tx2"/>
                </a:solidFill>
                <a:latin typeface="Old English Text" charset="0"/>
              </a:rPr>
              <a:t>Trophic Levels</a:t>
            </a:r>
            <a:r>
              <a:rPr lang="en-US">
                <a:latin typeface="Old English Text" charset="0"/>
              </a:rPr>
              <a:t>:</a:t>
            </a:r>
          </a:p>
          <a:p>
            <a:r>
              <a:rPr lang="en-US"/>
              <a:t> </a:t>
            </a:r>
            <a:r>
              <a:rPr lang="en-US" u="sng">
                <a:solidFill>
                  <a:schemeClr val="tx2"/>
                </a:solidFill>
              </a:rPr>
              <a:t>Autotrophic</a:t>
            </a:r>
            <a:r>
              <a:rPr lang="en-US">
                <a:solidFill>
                  <a:schemeClr val="tx2"/>
                </a:solidFill>
              </a:rPr>
              <a:t>-</a:t>
            </a:r>
            <a:r>
              <a:rPr lang="en-US"/>
              <a:t> makes their 	own food</a:t>
            </a:r>
          </a:p>
          <a:p>
            <a:r>
              <a:rPr lang="en-US"/>
              <a:t> </a:t>
            </a:r>
            <a:r>
              <a:rPr lang="en-US" u="sng">
                <a:solidFill>
                  <a:schemeClr val="tx2"/>
                </a:solidFill>
              </a:rPr>
              <a:t>Heterotrophic</a:t>
            </a:r>
            <a:r>
              <a:rPr lang="en-US">
                <a:solidFill>
                  <a:schemeClr val="tx2"/>
                </a:solidFill>
              </a:rPr>
              <a:t>- </a:t>
            </a:r>
            <a:r>
              <a:rPr lang="en-US"/>
              <a:t>rely on others to provide food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350" y="3587750"/>
            <a:ext cx="2120900" cy="31115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Another name for autotrophs is: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28750"/>
            <a:ext cx="8382000" cy="4114800"/>
          </a:xfrm>
          <a:noFill/>
          <a:ln/>
        </p:spPr>
        <p:txBody>
          <a:bodyPr/>
          <a:lstStyle/>
          <a:p>
            <a:r>
              <a:rPr lang="en-US" sz="4000"/>
              <a:t> </a:t>
            </a:r>
            <a:r>
              <a:rPr lang="en-US" sz="4000" u="sng"/>
              <a:t>Producers</a:t>
            </a:r>
            <a:r>
              <a:rPr lang="en-US" sz="4000"/>
              <a:t>- make all the food for the community. Mainly </a:t>
            </a:r>
            <a:r>
              <a:rPr lang="en-US" sz="4000" u="sng"/>
              <a:t>plants</a:t>
            </a:r>
            <a:r>
              <a:rPr lang="en-US" sz="4000"/>
              <a:t> are producers.</a:t>
            </a:r>
          </a:p>
        </p:txBody>
      </p:sp>
      <p:graphicFrame>
        <p:nvGraphicFramePr>
          <p:cNvPr id="1126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447800" y="2568575"/>
          <a:ext cx="6083300" cy="4051300"/>
        </p:xfrm>
        <a:graphic>
          <a:graphicData uri="http://schemas.openxmlformats.org/presentationml/2006/ole">
            <p:oleObj spid="_x0000_s11269" name="Microsoft WordArt 2.0" r:id="rId4" imgW="4572000" imgH="3047760" progId="MSWordArt.2">
              <p:embed/>
            </p:oleObj>
          </a:graphicData>
        </a:graphic>
      </p:graphicFrame>
      <p:graphicFrame>
        <p:nvGraphicFramePr>
          <p:cNvPr id="11270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133350" y="3629025"/>
          <a:ext cx="1905000" cy="2847975"/>
        </p:xfrm>
        <a:graphic>
          <a:graphicData uri="http://schemas.openxmlformats.org/presentationml/2006/ole">
            <p:oleObj spid="_x0000_s11270" name="Microsoft ClipArt Gallery" r:id="rId5" imgW="1742760" imgH="2600280" progId="MS_ClipArt_Gallery">
              <p:embed/>
            </p:oleObj>
          </a:graphicData>
        </a:graphic>
      </p:graphicFrame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6864350" y="3435350"/>
            <a:ext cx="2197100" cy="3187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72" name="Object 8">
            <a:hlinkClick r:id="" action="ppaction://ole?verb=0"/>
          </p:cNvPr>
          <p:cNvGraphicFramePr>
            <a:graphicFrameLocks/>
          </p:cNvGraphicFramePr>
          <p:nvPr/>
        </p:nvGraphicFramePr>
        <p:xfrm>
          <a:off x="7889875" y="3533775"/>
          <a:ext cx="974725" cy="1114425"/>
        </p:xfrm>
        <a:graphic>
          <a:graphicData uri="http://schemas.openxmlformats.org/presentationml/2006/ole">
            <p:oleObj spid="_x0000_s11272" name="Microsoft ClipArt Gallery" r:id="rId6" imgW="2000160" imgH="2286000" progId="MS_ClipArt_Gallery">
              <p:embed/>
            </p:oleObj>
          </a:graphicData>
        </a:graphic>
      </p:graphicFrame>
      <p:graphicFrame>
        <p:nvGraphicFramePr>
          <p:cNvPr id="11273" name="Object 9">
            <a:hlinkClick r:id="" action="ppaction://ole?verb=0"/>
          </p:cNvPr>
          <p:cNvGraphicFramePr>
            <a:graphicFrameLocks/>
          </p:cNvGraphicFramePr>
          <p:nvPr/>
        </p:nvGraphicFramePr>
        <p:xfrm>
          <a:off x="6940550" y="3578225"/>
          <a:ext cx="1060450" cy="1824038"/>
        </p:xfrm>
        <a:graphic>
          <a:graphicData uri="http://schemas.openxmlformats.org/presentationml/2006/ole">
            <p:oleObj spid="_x0000_s11273" name="Microsoft ClipArt Gallery" r:id="rId7" imgW="1361880" imgH="2333520" progId="MS_ClipArt_Gallery">
              <p:embed/>
            </p:oleObj>
          </a:graphicData>
        </a:graphic>
      </p:graphicFrame>
      <p:pic>
        <p:nvPicPr>
          <p:cNvPr id="11274" name="Picture 1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88200" y="4686300"/>
            <a:ext cx="1752600" cy="1892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352800" y="5867400"/>
            <a:ext cx="2362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276" name="photosynthesis.asx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5562600" y="6172200"/>
            <a:ext cx="914400" cy="685800"/>
          </a:xfrm>
          <a:ln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video fullScrn="1"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76"/>
                </p:tgtEl>
              </p:cMediaNode>
            </p:video>
          </p:childTnLst>
        </p:cTn>
      </p:par>
    </p:tnLst>
    <p:bldLst>
      <p:bldP spid="1126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857875" y="1555750"/>
          <a:ext cx="2854325" cy="2178050"/>
        </p:xfrm>
        <a:graphic>
          <a:graphicData uri="http://schemas.openxmlformats.org/presentationml/2006/ole">
            <p:oleObj spid="_x0000_s12290" name="Microsoft ClipArt Gallery" r:id="rId4" imgW="3828960" imgH="2923920" progId="MS_ClipArt_Gallery">
              <p:embed/>
            </p:oleObj>
          </a:graphicData>
        </a:graphic>
      </p:graphicFrame>
      <p:sp>
        <p:nvSpPr>
          <p:cNvPr id="122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28750"/>
            <a:ext cx="8001000" cy="4114800"/>
          </a:xfrm>
          <a:noFill/>
          <a:ln/>
        </p:spPr>
        <p:txBody>
          <a:bodyPr/>
          <a:lstStyle/>
          <a:p>
            <a:r>
              <a:rPr lang="en-US" sz="4000"/>
              <a:t> </a:t>
            </a:r>
            <a:r>
              <a:rPr lang="en-US" sz="4000" u="sng"/>
              <a:t>Consumers</a:t>
            </a:r>
            <a:r>
              <a:rPr lang="en-US" sz="4000"/>
              <a:t>- organisms that eat other organisms. Mostly animals.</a:t>
            </a:r>
          </a:p>
          <a:p>
            <a:pPr lvl="1"/>
            <a:r>
              <a:rPr lang="en-US" sz="3600"/>
              <a:t> </a:t>
            </a:r>
            <a:r>
              <a:rPr lang="en-US" sz="3600" u="sng">
                <a:solidFill>
                  <a:schemeClr val="tx2"/>
                </a:solidFill>
              </a:rPr>
              <a:t>1st Order or Primary Consumers</a:t>
            </a:r>
            <a:r>
              <a:rPr lang="en-US" sz="3600">
                <a:solidFill>
                  <a:schemeClr val="tx2"/>
                </a:solidFill>
              </a:rPr>
              <a:t>- </a:t>
            </a:r>
            <a:r>
              <a:rPr lang="en-US" sz="3600"/>
              <a:t>eat plants</a:t>
            </a:r>
          </a:p>
          <a:p>
            <a:pPr lvl="2"/>
            <a:r>
              <a:rPr lang="en-US" sz="4000"/>
              <a:t> </a:t>
            </a:r>
            <a:r>
              <a:rPr lang="en-US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Herbivores</a:t>
            </a: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eat </a:t>
            </a:r>
            <a:r>
              <a:rPr lang="en-US" sz="4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only</a:t>
            </a:r>
            <a:r>
              <a:rPr lang="en-US" sz="40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plants</a:t>
            </a:r>
          </a:p>
        </p:txBody>
      </p:sp>
      <p:pic>
        <p:nvPicPr>
          <p:cNvPr id="12292" name="primary.asx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315200" y="6000750"/>
            <a:ext cx="1143000" cy="857250"/>
          </a:xfrm>
          <a:ln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video fullScrn="1"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292"/>
                </p:tgtEl>
              </p:cMediaNode>
            </p:video>
          </p:childTnLst>
        </p:cTn>
      </p:par>
    </p:tnLst>
    <p:bldLst>
      <p:bldP spid="12291" grpId="0" uiExpand="1" build="p" autoUpdateAnimBg="0"/>
    </p:bldLst>
  </p:timing>
</p:sld>
</file>

<file path=ppt/theme/theme1.xml><?xml version="1.0" encoding="utf-8"?>
<a:theme xmlns:a="http://schemas.openxmlformats.org/drawingml/2006/main" name="intls.ppt - International">
  <a:themeElements>
    <a:clrScheme name="">
      <a:dk1>
        <a:srgbClr val="000080"/>
      </a:dk1>
      <a:lt1>
        <a:srgbClr val="FFFFFF"/>
      </a:lt1>
      <a:dk2>
        <a:srgbClr val="003E00"/>
      </a:dk2>
      <a:lt2>
        <a:srgbClr val="FFFF00"/>
      </a:lt2>
      <a:accent1>
        <a:srgbClr val="1F7F3F"/>
      </a:accent1>
      <a:accent2>
        <a:srgbClr val="FF7F00"/>
      </a:accent2>
      <a:accent3>
        <a:srgbClr val="AAAFAA"/>
      </a:accent3>
      <a:accent4>
        <a:srgbClr val="DADADA"/>
      </a:accent4>
      <a:accent5>
        <a:srgbClr val="ABC0AF"/>
      </a:accent5>
      <a:accent6>
        <a:srgbClr val="E77200"/>
      </a:accent6>
      <a:hlink>
        <a:srgbClr val="FF0100"/>
      </a:hlink>
      <a:folHlink>
        <a:srgbClr val="8080FF"/>
      </a:folHlink>
    </a:clrScheme>
    <a:fontScheme name="intls.ppt - International">
      <a:majorFont>
        <a:latin typeface="Nadiann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intls.ppt - Internation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ls.ppt - Internation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s.ppt - Internation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s.ppt - Internation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s.ppt - Internation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s.ppt - Internation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ls.ppt - Internation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Office:Microsoft PowerPoint 4:Templates:On Screen &amp; 35mm Slides:intls.ppt - International</Template>
  <TotalTime>586</TotalTime>
  <Pages>30</Pages>
  <Words>719</Words>
  <Application>Microsoft Office PowerPoint</Application>
  <PresentationFormat>On-screen Show (4:3)</PresentationFormat>
  <Paragraphs>127</Paragraphs>
  <Slides>34</Slides>
  <Notes>0</Notes>
  <HiddenSlides>0</HiddenSlides>
  <MMClips>8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Times New Roman</vt:lpstr>
      <vt:lpstr>Nadianne</vt:lpstr>
      <vt:lpstr>Arial</vt:lpstr>
      <vt:lpstr>Monotype Sorts</vt:lpstr>
      <vt:lpstr>Old English Text</vt:lpstr>
      <vt:lpstr>Brush Script MT</vt:lpstr>
      <vt:lpstr>Ashley</vt:lpstr>
      <vt:lpstr>Monaco</vt:lpstr>
      <vt:lpstr>BLADES</vt:lpstr>
      <vt:lpstr>Ruth</vt:lpstr>
      <vt:lpstr>intls.ppt - International</vt:lpstr>
      <vt:lpstr>Microsoft WordArt 2.0</vt:lpstr>
      <vt:lpstr>Microsoft ClipArt Gallery</vt:lpstr>
      <vt:lpstr>Adobe Photoshop Image</vt:lpstr>
      <vt:lpstr>Ecology ... The Study of Nature</vt:lpstr>
      <vt:lpstr>Slide 2</vt:lpstr>
      <vt:lpstr>Certain populations tend to live in certain climates.</vt:lpstr>
      <vt:lpstr>Certain populations live with each other to form a community.</vt:lpstr>
      <vt:lpstr>Communities are very interactive!!!</vt:lpstr>
      <vt:lpstr>The sum of all the interactions between all the  biotic and abiotic  factors in an  area is called  an:</vt:lpstr>
      <vt:lpstr>Different populations have different roles in a community.</vt:lpstr>
      <vt:lpstr>Another name for autotrophs is:</vt:lpstr>
      <vt:lpstr>Slide 9</vt:lpstr>
      <vt:lpstr>Slide 10</vt:lpstr>
      <vt:lpstr>Terminology Quiz</vt:lpstr>
      <vt:lpstr>Slide 12</vt:lpstr>
      <vt:lpstr>Slide 13</vt:lpstr>
      <vt:lpstr>All food energy comes from the Sun!</vt:lpstr>
      <vt:lpstr>The sun’s energy gets passed to all organisms on earth through ...</vt:lpstr>
      <vt:lpstr>The order of a food chain is always:</vt:lpstr>
      <vt:lpstr>And of course, Decomposers always get the last of the energy breaking down all of the dead things!</vt:lpstr>
      <vt:lpstr>In reality, any community has many food chains interacting.</vt:lpstr>
      <vt:lpstr>Because energy gets used by organisms in the food chain, there is less energy available at the end. This is called an...</vt:lpstr>
      <vt:lpstr>If energy decreases the farther you are along the food chain so will the # of organisms and biomass- total mass of living matter.</vt:lpstr>
      <vt:lpstr>Biomass, Energy and number of organisms are related!</vt:lpstr>
      <vt:lpstr>Food Chain</vt:lpstr>
      <vt:lpstr>Slide 23</vt:lpstr>
      <vt:lpstr>Slide 24</vt:lpstr>
      <vt:lpstr>Energy Pyramid- diagram showing how energy(and biomass) is lost as it moves up the trophic levels. </vt:lpstr>
      <vt:lpstr>What Trophic Level Should  We Eat At???</vt:lpstr>
      <vt:lpstr>All the world’s energy comes from the sun. When the sun is gone...</vt:lpstr>
      <vt:lpstr>The materials of life, however, are 100% recyclable!</vt:lpstr>
      <vt:lpstr>Slide 29</vt:lpstr>
      <vt:lpstr>Slide 30</vt:lpstr>
      <vt:lpstr>Symbiosis- two or more things living together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Ecology ... The Study of Nature</dc:title>
  <dc:subject/>
  <dc:creator>Science</dc:creator>
  <cp:keywords/>
  <dc:description/>
  <cp:lastModifiedBy>rcastongia</cp:lastModifiedBy>
  <cp:revision>15</cp:revision>
  <cp:lastPrinted>1601-01-01T00:00:00Z</cp:lastPrinted>
  <dcterms:created xsi:type="dcterms:W3CDTF">2000-09-16T02:47:01Z</dcterms:created>
  <dcterms:modified xsi:type="dcterms:W3CDTF">2012-07-25T21:06:00Z</dcterms:modified>
</cp:coreProperties>
</file>