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7" r:id="rId19"/>
    <p:sldId id="272" r:id="rId20"/>
    <p:sldId id="276" r:id="rId21"/>
    <p:sldId id="278" r:id="rId2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0" autoAdjust="0"/>
  </p:normalViewPr>
  <p:slideViewPr>
    <p:cSldViewPr>
      <p:cViewPr varScale="1">
        <p:scale>
          <a:sx n="54" d="100"/>
          <a:sy n="54" d="100"/>
        </p:scale>
        <p:origin x="-1356" y="-9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340" y="-114"/>
      </p:cViewPr>
      <p:guideLst>
        <p:guide orient="horz" pos="3200"/>
        <p:guide pos="24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16413" y="0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CE82-CEC1-4951-9616-5FF299D12394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50413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316413" y="9650413"/>
            <a:ext cx="3302000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01CE-3664-4DA8-B5F8-12CD42178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238" y="9650237"/>
            <a:ext cx="3302000" cy="508000"/>
          </a:xfrm>
          <a:prstGeom prst="rect">
            <a:avLst/>
          </a:prstGeom>
          <a:noFill/>
        </p:spPr>
        <p:txBody>
          <a:bodyPr lIns="101599" tIns="50799" rIns="101599" bIns="50799"/>
          <a:lstStyle/>
          <a:p>
            <a:fld id="{3B082EE4-BDB7-48AC-A6ED-538FCC1CE9A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238" y="9650237"/>
            <a:ext cx="3302000" cy="508000"/>
          </a:xfrm>
          <a:prstGeom prst="rect">
            <a:avLst/>
          </a:prstGeom>
          <a:noFill/>
        </p:spPr>
        <p:txBody>
          <a:bodyPr lIns="101599" tIns="50799" rIns="101599" bIns="50799"/>
          <a:lstStyle/>
          <a:p>
            <a:fld id="{34DC324B-CEA5-4C0D-8CB1-04F0B226CBB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238" y="9650237"/>
            <a:ext cx="3302000" cy="508000"/>
          </a:xfrm>
          <a:prstGeom prst="rect">
            <a:avLst/>
          </a:prstGeom>
          <a:noFill/>
        </p:spPr>
        <p:txBody>
          <a:bodyPr lIns="101599" tIns="50799" rIns="101599" bIns="50799"/>
          <a:lstStyle/>
          <a:p>
            <a:fld id="{3543A228-9037-43F0-B512-57D45D3BF9A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238" y="9650237"/>
            <a:ext cx="3302000" cy="508000"/>
          </a:xfrm>
          <a:prstGeom prst="rect">
            <a:avLst/>
          </a:prstGeom>
          <a:noFill/>
        </p:spPr>
        <p:txBody>
          <a:bodyPr lIns="101599" tIns="50799" rIns="101599" bIns="50799"/>
          <a:lstStyle/>
          <a:p>
            <a:fld id="{9C3C37BF-FA6A-466E-AB73-1F08A5953BE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1588" y="762000"/>
            <a:ext cx="5078412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1"/>
            <a:ext cx="6096000" cy="3539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9139"/>
            <a:ext cx="2370667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6939139"/>
            <a:ext cx="3217333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6939139"/>
            <a:ext cx="2370667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fld id="{1224F530-1DF8-4497-B89B-AD424D1AA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778000"/>
            <a:ext cx="4487333" cy="2428876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000" y="4376209"/>
            <a:ext cx="4487333" cy="2430639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64667" y="1778000"/>
            <a:ext cx="4487333" cy="5028848"/>
          </a:xfrm>
          <a:prstGeom prst="rect">
            <a:avLst/>
          </a:prstGeom>
        </p:spPr>
        <p:txBody>
          <a:bodyPr lIns="101599" tIns="50799" rIns="101599" bIns="507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9139"/>
            <a:ext cx="2370667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6939139"/>
            <a:ext cx="3217333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6939139"/>
            <a:ext cx="2370667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fld id="{D3B1B295-601C-42AB-A936-A3B3FDFC1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lIns="101599" tIns="50799" rIns="101599" bIns="507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  <a:prstGeom prst="rect">
            <a:avLst/>
          </a:prstGeom>
        </p:spPr>
        <p:txBody>
          <a:bodyPr lIns="101599" tIns="50799" rIns="101599" bIns="50799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  <a:prstGeom prst="rect">
            <a:avLst/>
          </a:prstGeom>
        </p:spPr>
        <p:txBody>
          <a:bodyPr lIns="101599" tIns="50799" rIns="101599" bIns="50799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9139"/>
            <a:ext cx="2370667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71334" y="6939139"/>
            <a:ext cx="3217333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3" y="6939139"/>
            <a:ext cx="2370667" cy="529167"/>
          </a:xfrm>
          <a:prstGeom prst="rect">
            <a:avLst/>
          </a:prstGeom>
          <a:ln/>
        </p:spPr>
        <p:txBody>
          <a:bodyPr lIns="101599" tIns="50799" rIns="101599" bIns="50799"/>
          <a:lstStyle>
            <a:lvl1pPr>
              <a:defRPr/>
            </a:lvl1pPr>
          </a:lstStyle>
          <a:p>
            <a:pPr>
              <a:defRPr/>
            </a:pPr>
            <a:fld id="{5A32D38C-2E7A-4594-8DDE-0AF932CF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Yqnqr8X-N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09600" y="4368775"/>
            <a:ext cx="8404450" cy="12992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25600" y="5791200"/>
            <a:ext cx="6572725" cy="993524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11-4</a:t>
            </a:r>
          </a:p>
        </p:txBody>
      </p:sp>
      <p:sp>
        <p:nvSpPr>
          <p:cNvPr id="21" name="Shape 21"/>
          <p:cNvSpPr/>
          <p:nvPr/>
        </p:nvSpPr>
        <p:spPr>
          <a:xfrm>
            <a:off x="2540000" y="812800"/>
            <a:ext cx="4445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>
            <a:hlinkClick r:id="rId3"/>
          </p:cNvPr>
          <p:cNvSpPr/>
          <p:nvPr/>
        </p:nvSpPr>
        <p:spPr>
          <a:xfrm>
            <a:off x="1930400" y="507975"/>
            <a:ext cx="5802849" cy="43521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1" name="Shape 81"/>
          <p:cNvSpPr txBox="1"/>
          <p:nvPr/>
        </p:nvSpPr>
        <p:spPr>
          <a:xfrm>
            <a:off x="2033400" y="5181625"/>
            <a:ext cx="5573650" cy="1307666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When sperm and egg meet, their chromosomes </a:t>
            </a:r>
            <a:r>
              <a:rPr lang="en-US" sz="2666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2666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match for the zygote to develop properly.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860800" y="507975"/>
            <a:ext cx="5584949" cy="3357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7" name="Shape 87"/>
          <p:cNvSpPr txBox="1"/>
          <p:nvPr/>
        </p:nvSpPr>
        <p:spPr>
          <a:xfrm>
            <a:off x="419675" y="4273325"/>
            <a:ext cx="9478275" cy="3070824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Matching sets of chromosomes are called ________ pairs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Egg and sperm combine to make a _______________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Egg and sperm are both known as _______________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A cell that only has half of a set of chromosomes is said to be _______________.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Genes are located on  ___________________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08000" y="1930400"/>
            <a:ext cx="2163550" cy="16262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Let's review terms......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05425" y="296975"/>
            <a:ext cx="9749700" cy="13979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process of creating a gamete (sex cell) is called </a:t>
            </a:r>
            <a:r>
              <a:rPr lang="en-US" sz="42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</a:p>
          <a:p>
            <a:endParaRPr dirty="0"/>
          </a:p>
          <a:p>
            <a:endParaRPr dirty="0"/>
          </a:p>
        </p:txBody>
      </p:sp>
      <p:sp>
        <p:nvSpPr>
          <p:cNvPr id="94" name="Shape 94"/>
          <p:cNvSpPr/>
          <p:nvPr/>
        </p:nvSpPr>
        <p:spPr>
          <a:xfrm>
            <a:off x="3657600" y="1930400"/>
            <a:ext cx="6350000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5" name="Shape 95"/>
          <p:cNvSpPr txBox="1"/>
          <p:nvPr/>
        </p:nvSpPr>
        <p:spPr>
          <a:xfrm>
            <a:off x="203200" y="2641600"/>
            <a:ext cx="3264799" cy="444162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similar to mitosis, but  will produce 4 daughter cells that are each haploid.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3" y="0"/>
            <a:ext cx="9144000" cy="931333"/>
          </a:xfrm>
        </p:spPr>
        <p:txBody>
          <a:bodyPr/>
          <a:lstStyle/>
          <a:p>
            <a:pPr eaLnBrk="1" hangingPunct="1"/>
            <a:r>
              <a:rPr lang="en-US" sz="6000" b="1" u="sng" dirty="0" smtClean="0">
                <a:solidFill>
                  <a:srgbClr val="FF0000"/>
                </a:solidFill>
                <a:latin typeface="j.d." pitchFamily="2" charset="0"/>
              </a:rPr>
              <a:t>Mitosis     vs.      Meiosis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31333"/>
            <a:ext cx="4741333" cy="6688667"/>
          </a:xfrm>
        </p:spPr>
        <p:txBody>
          <a:bodyPr/>
          <a:lstStyle/>
          <a:p>
            <a:pPr eaLnBrk="1" hangingPunct="1"/>
            <a:endParaRPr lang="en-US" dirty="0" smtClean="0">
              <a:latin typeface="Blue Highway Linocut" pitchFamily="2" charset="0"/>
            </a:endParaRP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Produces </a:t>
            </a:r>
            <a:r>
              <a:rPr lang="en-US" b="1" u="sng" dirty="0" smtClean="0">
                <a:solidFill>
                  <a:srgbClr val="FA1CEA"/>
                </a:solidFill>
                <a:latin typeface="Blue Highway Linocut" pitchFamily="2" charset="0"/>
              </a:rPr>
              <a:t>Somatic</a:t>
            </a:r>
            <a:r>
              <a:rPr lang="en-US" dirty="0" smtClean="0">
                <a:latin typeface="Blue Highway Linocut" pitchFamily="2" charset="0"/>
              </a:rPr>
              <a:t> (Body) Cells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One division involved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Occurs all over Body &amp; most often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Produces </a:t>
            </a:r>
            <a:r>
              <a:rPr lang="en-US" b="1" u="sng" dirty="0" smtClean="0">
                <a:solidFill>
                  <a:srgbClr val="FA1CEA"/>
                </a:solidFill>
                <a:latin typeface="Blue Highway Linocut" pitchFamily="2" charset="0"/>
              </a:rPr>
              <a:t>Diploid</a:t>
            </a:r>
            <a:r>
              <a:rPr lang="en-US" dirty="0" smtClean="0">
                <a:latin typeface="Blue Highway Linocut" pitchFamily="2" charset="0"/>
              </a:rPr>
              <a:t> Cells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Produces </a:t>
            </a:r>
            <a:r>
              <a:rPr lang="en-US" b="1" dirty="0" smtClean="0">
                <a:solidFill>
                  <a:srgbClr val="FA1CEA"/>
                </a:solidFill>
                <a:latin typeface="Blue Highway Linocut" pitchFamily="2" charset="0"/>
              </a:rPr>
              <a:t>2 </a:t>
            </a:r>
            <a:r>
              <a:rPr lang="en-US" b="1" u="sng" dirty="0" smtClean="0">
                <a:solidFill>
                  <a:srgbClr val="FA1CEA"/>
                </a:solidFill>
                <a:latin typeface="Blue Highway Linocut" pitchFamily="2" charset="0"/>
              </a:rPr>
              <a:t>IDENTICAL</a:t>
            </a:r>
            <a:r>
              <a:rPr lang="en-US" b="1" dirty="0" smtClean="0">
                <a:solidFill>
                  <a:srgbClr val="FA1CEA"/>
                </a:solidFill>
                <a:latin typeface="Blue Highway Linocut" pitchFamily="2" charset="0"/>
              </a:rPr>
              <a:t> Cells</a:t>
            </a:r>
            <a:r>
              <a:rPr lang="en-US" dirty="0" smtClean="0">
                <a:latin typeface="Blue Highway Linocut" pitchFamily="2" charset="0"/>
              </a:rPr>
              <a:t> (ensures genetic continuity)</a:t>
            </a:r>
          </a:p>
          <a:p>
            <a:pPr eaLnBrk="1" hangingPunct="1"/>
            <a:endParaRPr lang="en-US" dirty="0" smtClean="0">
              <a:latin typeface="Blue Highway Linocut" pitchFamily="2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64667" y="931334"/>
            <a:ext cx="4741333" cy="5536848"/>
          </a:xfrm>
        </p:spPr>
        <p:txBody>
          <a:bodyPr/>
          <a:lstStyle/>
          <a:p>
            <a:pPr eaLnBrk="1" hangingPunct="1"/>
            <a:endParaRPr lang="en-US" dirty="0" smtClean="0">
              <a:latin typeface="Blue Highway Linocut" pitchFamily="2" charset="0"/>
            </a:endParaRP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Produces </a:t>
            </a:r>
            <a:r>
              <a:rPr lang="en-US" b="1" u="sng" dirty="0" smtClean="0">
                <a:solidFill>
                  <a:srgbClr val="FA1CEA"/>
                </a:solidFill>
                <a:latin typeface="Blue Highway Linocut" pitchFamily="2" charset="0"/>
              </a:rPr>
              <a:t>Gametes</a:t>
            </a:r>
            <a:r>
              <a:rPr lang="en-US" dirty="0" smtClean="0">
                <a:latin typeface="Blue Highway Linocut" pitchFamily="2" charset="0"/>
              </a:rPr>
              <a:t> (Sex Cells)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Two Divisions Involved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Occurs in Testis and Ovaries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Produces </a:t>
            </a:r>
            <a:r>
              <a:rPr lang="en-US" b="1" u="sng" dirty="0" smtClean="0">
                <a:solidFill>
                  <a:srgbClr val="FA1CEA"/>
                </a:solidFill>
                <a:latin typeface="Blue Highway Linocut" pitchFamily="2" charset="0"/>
              </a:rPr>
              <a:t>Haploid</a:t>
            </a:r>
            <a:r>
              <a:rPr lang="en-US" dirty="0" smtClean="0">
                <a:latin typeface="Blue Highway Linocut" pitchFamily="2" charset="0"/>
              </a:rPr>
              <a:t> Cells</a:t>
            </a:r>
          </a:p>
          <a:p>
            <a:pPr eaLnBrk="1" hangingPunct="1"/>
            <a:r>
              <a:rPr lang="en-US" dirty="0" smtClean="0">
                <a:latin typeface="Blue Highway Linocut" pitchFamily="2" charset="0"/>
              </a:rPr>
              <a:t>Produces </a:t>
            </a:r>
            <a:r>
              <a:rPr lang="en-US" b="1" dirty="0" smtClean="0">
                <a:solidFill>
                  <a:srgbClr val="FA1CEA"/>
                </a:solidFill>
                <a:latin typeface="Blue Highway Linocut" pitchFamily="2" charset="0"/>
              </a:rPr>
              <a:t>4 </a:t>
            </a:r>
            <a:r>
              <a:rPr lang="en-US" b="1" u="sng" dirty="0" smtClean="0">
                <a:solidFill>
                  <a:srgbClr val="FA1CEA"/>
                </a:solidFill>
                <a:latin typeface="Blue Highway Linocut" pitchFamily="2" charset="0"/>
              </a:rPr>
              <a:t>Genetically DIFFERENT</a:t>
            </a:r>
            <a:r>
              <a:rPr lang="en-US" dirty="0" smtClean="0">
                <a:latin typeface="Blue Highway Linocut" pitchFamily="2" charset="0"/>
              </a:rPr>
              <a:t> Cells (Variation)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OOGENESIS  - makes eggs (ovum)</a:t>
            </a:r>
          </a:p>
        </p:txBody>
      </p:sp>
      <p:sp>
        <p:nvSpPr>
          <p:cNvPr id="101" name="Shape 101"/>
          <p:cNvSpPr/>
          <p:nvPr/>
        </p:nvSpPr>
        <p:spPr>
          <a:xfrm>
            <a:off x="2540000" y="1422375"/>
            <a:ext cx="4372924" cy="5472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Spermatogenesis - makes sperm</a:t>
            </a:r>
          </a:p>
        </p:txBody>
      </p:sp>
      <p:sp>
        <p:nvSpPr>
          <p:cNvPr id="107" name="Shape 107"/>
          <p:cNvSpPr/>
          <p:nvPr/>
        </p:nvSpPr>
        <p:spPr>
          <a:xfrm>
            <a:off x="2641600" y="1219200"/>
            <a:ext cx="4218624" cy="57926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3200" y="101600"/>
            <a:ext cx="9637249" cy="7851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PROPHASE I of MEIOSIS</a:t>
            </a:r>
          </a:p>
          <a:p>
            <a:endParaRPr dirty="0"/>
          </a:p>
          <a:p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3860800" y="1625600"/>
            <a:ext cx="5852799" cy="5329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4" name="Shape 114"/>
          <p:cNvSpPr txBox="1"/>
          <p:nvPr/>
        </p:nvSpPr>
        <p:spPr>
          <a:xfrm>
            <a:off x="307775" y="1626550"/>
            <a:ext cx="3099774" cy="5392924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homologous pairs form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-chromosomes trade genes,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CROSSING -OVER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05275" y="305775"/>
            <a:ext cx="9625599" cy="13237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Crossing-over increases the number of possible gene combinations</a:t>
            </a:r>
          </a:p>
        </p:txBody>
      </p:sp>
      <p:sp>
        <p:nvSpPr>
          <p:cNvPr id="120" name="Shape 120"/>
          <p:cNvSpPr/>
          <p:nvPr/>
        </p:nvSpPr>
        <p:spPr>
          <a:xfrm>
            <a:off x="1117600" y="2590800"/>
            <a:ext cx="3338974" cy="33021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4" name="Picture 7" descr="mimo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20574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656667" y="0"/>
            <a:ext cx="5503333" cy="1270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bg1"/>
                </a:solidFill>
                <a:latin typeface="Ale and Wenches BB" pitchFamily="34" charset="0"/>
              </a:rPr>
              <a:t>Crossing Over</a:t>
            </a: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656667" y="1016000"/>
            <a:ext cx="5249333" cy="414866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Bits of SIMILAR information is exchanged between </a:t>
            </a:r>
            <a:r>
              <a:rPr lang="en-US" sz="31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homologous</a:t>
            </a:r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 chromosomes.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EX. Brown hair is exchanged with blond.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other Typewriter" pitchFamily="1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iandra GD" pitchFamily="34" charset="0"/>
              </a:rPr>
              <a:t>-This jumbles the genes for more variation. </a:t>
            </a:r>
            <a:r>
              <a:rPr lang="en-US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 </a:t>
            </a:r>
          </a:p>
        </p:txBody>
      </p:sp>
      <p:pic>
        <p:nvPicPr>
          <p:cNvPr id="9221" name="Picture 15" descr="cross 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000" y="254000"/>
            <a:ext cx="4487333" cy="643466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022600" y="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Crossing- Over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96775" y="333500"/>
            <a:ext cx="2982699" cy="30735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 of Meiosis</a:t>
            </a:r>
          </a:p>
        </p:txBody>
      </p:sp>
      <p:sp>
        <p:nvSpPr>
          <p:cNvPr id="126" name="Shape 126"/>
          <p:cNvSpPr/>
          <p:nvPr/>
        </p:nvSpPr>
        <p:spPr>
          <a:xfrm>
            <a:off x="4064000" y="609600"/>
            <a:ext cx="54102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20800" y="203200"/>
            <a:ext cx="7055349" cy="13652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Parents can produce many types of offspring 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06400" y="6908775"/>
            <a:ext cx="9536425" cy="47982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Families will have resemblances, but no two are exactly alike</a:t>
            </a:r>
          </a:p>
        </p:txBody>
      </p:sp>
      <p:sp>
        <p:nvSpPr>
          <p:cNvPr id="28" name="Shape 28"/>
          <p:cNvSpPr/>
          <p:nvPr/>
        </p:nvSpPr>
        <p:spPr>
          <a:xfrm>
            <a:off x="812800" y="1625600"/>
            <a:ext cx="8034000" cy="5161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3333" y="1947334"/>
            <a:ext cx="9398000" cy="4954764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5153"/>
            <a:ext cx="9144000" cy="68544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7620000" cy="1016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plit Enzymes" pitchFamily="1" charset="0"/>
              </a:rPr>
              <a:t>Fertilization 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402667" y="1016000"/>
            <a:ext cx="5418667" cy="643466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Another Typewriter" pitchFamily="1" charset="0"/>
              </a:rPr>
              <a:t>The </a:t>
            </a:r>
            <a:r>
              <a:rPr lang="en-US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2 Haploid Cells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 (Sperm &amp; Egg) join together and form a </a:t>
            </a:r>
            <a:r>
              <a:rPr 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Zygote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 (now diploid).</a:t>
            </a:r>
          </a:p>
          <a:p>
            <a:pPr eaLnBrk="1" hangingPunct="1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(</a:t>
            </a:r>
            <a:r>
              <a:rPr lang="en-US" sz="3200" i="1" dirty="0" smtClean="0">
                <a:solidFill>
                  <a:srgbClr val="FF0000"/>
                </a:solidFill>
                <a:latin typeface="Another Typewriter" pitchFamily="1" charset="0"/>
              </a:rPr>
              <a:t>mitosis now begins to form the new organism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The </a:t>
            </a:r>
            <a:r>
              <a:rPr lang="en-US" sz="4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Zygote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other Typewriter" pitchFamily="1" charset="0"/>
              </a:rPr>
              <a:t> begins to divide to make 2 cells, 4 cells, 8 cells, 16 cells etc.= new organism</a:t>
            </a:r>
          </a:p>
        </p:txBody>
      </p:sp>
      <p:pic>
        <p:nvPicPr>
          <p:cNvPr id="32776" name="Picture 8" descr="norm-sp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5600" y="1143000"/>
            <a:ext cx="3947583" cy="2961570"/>
          </a:xfrm>
          <a:noFill/>
        </p:spPr>
      </p:pic>
      <p:pic>
        <p:nvPicPr>
          <p:cNvPr id="32777" name="Picture 9" descr="zygota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3333" y="4487333"/>
            <a:ext cx="3894667" cy="292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05275" y="305775"/>
            <a:ext cx="9625599" cy="59851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cell has a nucleus</a:t>
            </a:r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</a:t>
            </a: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 has chromosomes</a:t>
            </a:r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chromosomes depends on the species</a:t>
            </a:r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  Humans </a:t>
            </a:r>
            <a:b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46</a:t>
            </a:r>
          </a:p>
        </p:txBody>
      </p:sp>
      <p:sp>
        <p:nvSpPr>
          <p:cNvPr id="34" name="Shape 34"/>
          <p:cNvSpPr/>
          <p:nvPr/>
        </p:nvSpPr>
        <p:spPr>
          <a:xfrm>
            <a:off x="4673600" y="3657600"/>
            <a:ext cx="4723425" cy="3789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470400" y="304800"/>
            <a:ext cx="5473700" cy="6896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" name="Shape 40"/>
          <p:cNvSpPr txBox="1"/>
          <p:nvPr/>
        </p:nvSpPr>
        <p:spPr>
          <a:xfrm>
            <a:off x="305725" y="203250"/>
            <a:ext cx="5492300" cy="71077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GENES are located on chromosomes </a:t>
            </a:r>
          </a:p>
          <a:p>
            <a:endParaRPr dirty="0"/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genes control the TRAITS of the individual</a:t>
            </a:r>
          </a:p>
          <a:p>
            <a:endParaRPr dirty="0"/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 determines phenotype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05275" y="305775"/>
            <a:ext cx="9625599" cy="13237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 come in matching sets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-these are called </a:t>
            </a:r>
            <a:r>
              <a:rPr lang="en-US" sz="42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 pairs</a:t>
            </a:r>
          </a:p>
        </p:txBody>
      </p:sp>
      <p:sp>
        <p:nvSpPr>
          <p:cNvPr id="46" name="Shape 46"/>
          <p:cNvSpPr/>
          <p:nvPr/>
        </p:nvSpPr>
        <p:spPr>
          <a:xfrm>
            <a:off x="1422400" y="2133600"/>
            <a:ext cx="7104174" cy="5051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04800" y="101600"/>
            <a:ext cx="9536425" cy="15381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in your body have a complete set (all 46) - they are called </a:t>
            </a:r>
            <a:r>
              <a:rPr lang="en-US" sz="42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DIPLOID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52" name="Shape 52"/>
          <p:cNvSpPr/>
          <p:nvPr/>
        </p:nvSpPr>
        <p:spPr>
          <a:xfrm>
            <a:off x="1218925" y="1726700"/>
            <a:ext cx="3057149" cy="2137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3" name="Shape 53"/>
          <p:cNvSpPr txBox="1"/>
          <p:nvPr/>
        </p:nvSpPr>
        <p:spPr>
          <a:xfrm>
            <a:off x="304800" y="4267200"/>
            <a:ext cx="9504650" cy="189274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 cells (sperm and eggs) only have half (23)  - they are called </a:t>
            </a:r>
            <a:r>
              <a:rPr lang="en-US" sz="4266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HAPLOID</a:t>
            </a:r>
          </a:p>
        </p:txBody>
      </p:sp>
      <p:sp>
        <p:nvSpPr>
          <p:cNvPr id="54" name="Shape 54"/>
          <p:cNvSpPr/>
          <p:nvPr/>
        </p:nvSpPr>
        <p:spPr>
          <a:xfrm>
            <a:off x="5283200" y="1727175"/>
            <a:ext cx="3057149" cy="2137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5588000" y="5689575"/>
            <a:ext cx="2665350" cy="18487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70000" y="1269975"/>
            <a:ext cx="7620000" cy="50799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032000" y="1015975"/>
            <a:ext cx="5906075" cy="4594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x="3556000" y="6299175"/>
            <a:ext cx="688000" cy="1007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7" name="Shape 67"/>
          <p:cNvSpPr/>
          <p:nvPr/>
        </p:nvSpPr>
        <p:spPr>
          <a:xfrm>
            <a:off x="4978400" y="5892800"/>
            <a:ext cx="568949" cy="14885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x="6096000" y="5994375"/>
            <a:ext cx="562349" cy="1399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69" name="Shape 69"/>
          <p:cNvSpPr txBox="1"/>
          <p:nvPr/>
        </p:nvSpPr>
        <p:spPr>
          <a:xfrm>
            <a:off x="304800" y="203200"/>
            <a:ext cx="4065099" cy="10601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FIND THE HOMOLOG!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2336800" y="2539975"/>
            <a:ext cx="5894974" cy="4926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5" name="Shape 75"/>
          <p:cNvSpPr txBox="1"/>
          <p:nvPr/>
        </p:nvSpPr>
        <p:spPr>
          <a:xfrm>
            <a:off x="513925" y="199750"/>
            <a:ext cx="9269775" cy="198424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GAMETES combine, the ZYGOTE (offspring) gets half from mom (23) and half from dad (23)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ZYGOTES are diploid  (46)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341</Words>
  <Application>Microsoft Office PowerPoint</Application>
  <PresentationFormat>Custom</PresentationFormat>
  <Paragraphs>75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/>
      <vt:lpstr>MEIOSIS</vt:lpstr>
      <vt:lpstr>Parents can produce many types of offspring </vt:lpstr>
      <vt:lpstr>Every cell has a nucleus  Every nucleus has chromosomes  The number of chromosomes depends on the species  Ex.  Humans  have 46</vt:lpstr>
      <vt:lpstr>Slide 4</vt:lpstr>
      <vt:lpstr>Chromosomes come in matching sets -these are called homologous pairs</vt:lpstr>
      <vt:lpstr>Cells in your body have a complete set (all 46) - they are called DIPLOID     </vt:lpstr>
      <vt:lpstr>Slide 7</vt:lpstr>
      <vt:lpstr>Slide 8</vt:lpstr>
      <vt:lpstr>Slide 9</vt:lpstr>
      <vt:lpstr>Slide 10</vt:lpstr>
      <vt:lpstr>Slide 11</vt:lpstr>
      <vt:lpstr>The process of creating a gamete (sex cell) is called MEIOSIS  </vt:lpstr>
      <vt:lpstr>Mitosis     vs.      Meiosis</vt:lpstr>
      <vt:lpstr>OOGENESIS  - makes eggs (ovum)</vt:lpstr>
      <vt:lpstr>Spermatogenesis - makes sperm</vt:lpstr>
      <vt:lpstr>PROPHASE I of MEIOSIS  </vt:lpstr>
      <vt:lpstr>Crossing-over increases the number of possible gene combinations</vt:lpstr>
      <vt:lpstr>Crossing Over</vt:lpstr>
      <vt:lpstr>Steps of Meiosis</vt:lpstr>
      <vt:lpstr>Overview of Meiosis</vt:lpstr>
      <vt:lpstr>Fertilization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cp:lastModifiedBy>rcastongia</cp:lastModifiedBy>
  <cp:revision>7</cp:revision>
  <dcterms:modified xsi:type="dcterms:W3CDTF">2014-02-12T22:55:04Z</dcterms:modified>
</cp:coreProperties>
</file>